
<file path=[Content_Types].xml><?xml version="1.0" encoding="utf-8"?>
<Types xmlns="http://schemas.openxmlformats.org/package/2006/content-types">
  <Override PartName="/ppt/comments/comment2.xml" ContentType="application/vnd.openxmlformats-officedocument.presentationml.comments+xml"/>
  <Override PartName="/ppt/slides/slide18.xml" ContentType="application/vnd.openxmlformats-officedocument.presentationml.slide+xml"/>
  <Override PartName="/ppt/notesSlides/notesSlide4.xml" ContentType="application/vnd.openxmlformats-officedocument.presentationml.notesSlide+xml"/>
  <Override PartName="/ppt/slides/slide9.xml" ContentType="application/vnd.openxmlformats-officedocument.presentationml.slide+xml"/>
  <Override PartName="/ppt/slides/slide14.xml" ContentType="application/vnd.openxmlformats-officedocument.presentationml.slide+xml"/>
  <Override PartName="/ppt/notesSlides/notesSlide9.xml" ContentType="application/vnd.openxmlformats-officedocument.presentationml.notesSlide+xml"/>
  <Override PartName="/ppt/notesSlides/notesSlide16.xml" ContentType="application/vnd.openxmlformats-officedocument.presentationml.notesSlide+xml"/>
  <Override PartName="/ppt/slides/slide5.xml" ContentType="application/vnd.openxmlformats-officedocument.presentationml.slide+xml"/>
  <Default Extension="rels" ContentType="application/vnd.openxmlformats-package.relationships+xml"/>
  <Default Extension="jpeg" ContentType="image/jpeg"/>
  <Override PartName="/ppt/slides/slide10.xml" ContentType="application/vnd.openxmlformats-officedocument.presentationml.slide+xml"/>
  <Override PartName="/ppt/notesMasters/notesMaster1.xml" ContentType="application/vnd.openxmlformats-officedocument.presentationml.notesMaster+xml"/>
  <Override PartName="/ppt/slides/slide1.xml" ContentType="application/vnd.openxmlformats-officedocument.presentationml.slide+xml"/>
  <Override PartName="/ppt/handoutMasters/handoutMaster1.xml" ContentType="application/vnd.openxmlformats-officedocument.presentationml.handoutMaster+xml"/>
  <Override PartName="/ppt/slideLayouts/slideLayout5.xml" ContentType="application/vnd.openxmlformats-officedocument.presentationml.slideLayout+xml"/>
  <Override PartName="/ppt/notesSlides/notesSlide12.xml" ContentType="application/vnd.openxmlformats-officedocument.presentationml.notesSlide+xml"/>
  <Override PartName="/ppt/theme/theme2.xml" ContentType="application/vnd.openxmlformats-officedocument.theme+xml"/>
  <Override PartName="/ppt/slideLayouts/slideLayout1.xml" ContentType="application/vnd.openxmlformats-officedocument.presentationml.slideLayout+xml"/>
  <Override PartName="/docProps/app.xml" ContentType="application/vnd.openxmlformats-officedocument.extended-properties+xml"/>
  <Override PartName="/ppt/slides/slide22.xml" ContentType="application/vnd.openxmlformats-officedocument.presentationml.slide+xml"/>
  <Override PartName="/ppt/comments/comment3.xml" ContentType="application/vnd.openxmlformats-officedocument.presentationml.comments+xml"/>
  <Default Extension="xml" ContentType="application/xml"/>
  <Override PartName="/ppt/slides/slide19.xml" ContentType="application/vnd.openxmlformats-officedocument.presentationml.slide+xml"/>
  <Override PartName="/ppt/notesSlides/notesSlide5.xml" ContentType="application/vnd.openxmlformats-officedocument.presentationml.notesSlide+xml"/>
  <Override PartName="/ppt/tableStyles.xml" ContentType="application/vnd.openxmlformats-officedocument.presentationml.tableStyles+xml"/>
  <Override PartName="/ppt/slides/slide15.xml" ContentType="application/vnd.openxmlformats-officedocument.presentationml.slide+xml"/>
  <Override PartName="/ppt/notesSlides/notesSlide1.xml" ContentType="application/vnd.openxmlformats-officedocument.presentationml.notesSlide+xml"/>
  <Override PartName="/ppt/notesSlides/notesSlide17.xml" ContentType="application/vnd.openxmlformats-officedocument.presentationml.notesSlide+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notesSlides/notesSlide13.xml" ContentType="application/vnd.openxmlformats-officedocument.presentationml.notesSlide+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theme/theme3.xml" ContentType="application/vnd.openxmlformats-officedocument.theme+xml"/>
  <Override PartName="/ppt/slides/slide23.xml" ContentType="application/vnd.openxmlformats-officedocument.presentationml.slide+xml"/>
  <Default Extension="pdf" ContentType="application/pdf"/>
  <Override PartName="/ppt/notesSlides/notesSlide6.xml" ContentType="application/vnd.openxmlformats-officedocument.presentationml.notesSlide+xml"/>
  <Override PartName="/ppt/slides/slide16.xml" ContentType="application/vnd.openxmlformats-officedocument.presentationml.slide+xml"/>
  <Override PartName="/ppt/notesSlides/notesSlide2.xml" ContentType="application/vnd.openxmlformats-officedocument.presentationml.notesSlide+xml"/>
  <Override PartName="/ppt/notesSlides/notesSlide18.xml" ContentType="application/vnd.openxmlformats-officedocument.presentationml.notes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notesSlides/notesSlide14.xml" ContentType="application/vnd.openxmlformats-officedocument.presentationml.notesSlide+xml"/>
  <Override PartName="/ppt/slides/slide3.xml" ContentType="application/vnd.openxmlformats-officedocument.presentationml.slide+xml"/>
  <Override PartName="/ppt/commentAuthors.xml" ContentType="application/vnd.openxmlformats-officedocument.presentationml.commentAuthors+xml"/>
  <Override PartName="/ppt/slideLayouts/slideLayout3.xml" ContentType="application/vnd.openxmlformats-officedocument.presentationml.slideLayout+xml"/>
  <Override PartName="/ppt/slides/slide20.xml" ContentType="application/vnd.openxmlformats-officedocument.presentationml.slide+xml"/>
  <Override PartName="/ppt/notesSlides/notesSlide7.xml" ContentType="application/vnd.openxmlformats-officedocument.presentationml.notesSlide+xml"/>
  <Override PartName="/ppt/comments/comment1.xml" ContentType="application/vnd.openxmlformats-officedocument.presentationml.comments+xml"/>
  <Override PartName="/ppt/slides/slide17.xml" ContentType="application/vnd.openxmlformats-officedocument.presentationml.slide+xml"/>
  <Override PartName="/ppt/notesSlides/notesSlide3.xml" ContentType="application/vnd.openxmlformats-officedocument.presentationml.notesSlide+xml"/>
  <Override PartName="/ppt/notesSlides/notesSlide10.xml" ContentType="application/vnd.openxmlformats-officedocument.presentationml.notesSlide+xml"/>
  <Override PartName="/ppt/slides/slide8.xml" ContentType="application/vnd.openxmlformats-officedocument.presentationml.slide+xml"/>
  <Override PartName="/ppt/notesSlides/notesSlide19.xml" ContentType="application/vnd.openxmlformats-officedocument.presentationml.notesSlide+xml"/>
  <Override PartName="/ppt/presProps.xml" ContentType="application/vnd.openxmlformats-officedocument.presentationml.presProps+xml"/>
  <Override PartName="/ppt/slides/slide13.xml" ContentType="application/vnd.openxmlformats-officedocument.presentationml.slide+xml"/>
  <Override PartName="/ppt/notesSlides/notesSlide8.xml" ContentType="application/vnd.openxmlformats-officedocument.presentationml.notesSlide+xml"/>
  <Override PartName="/ppt/notesSlides/notesSlide15.xml" ContentType="application/vnd.openxmlformats-officedocument.presentationml.notesSlide+xml"/>
  <Override PartName="/ppt/slides/slide4.xml" ContentType="application/vnd.openxmlformats-officedocument.presentationml.slide+xml"/>
  <Override PartName="/ppt/notesSlides/notesSlide11.xml" ContentType="application/vnd.openxmlformats-officedocument.presentationml.notesSlide+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25"/>
  </p:notesMasterIdLst>
  <p:handoutMasterIdLst>
    <p:handoutMasterId r:id="rId26"/>
  </p:handoutMasterIdLst>
  <p:sldIdLst>
    <p:sldId id="256" r:id="rId2"/>
    <p:sldId id="270" r:id="rId3"/>
    <p:sldId id="258" r:id="rId4"/>
    <p:sldId id="303" r:id="rId5"/>
    <p:sldId id="302" r:id="rId6"/>
    <p:sldId id="304" r:id="rId7"/>
    <p:sldId id="307" r:id="rId8"/>
    <p:sldId id="305" r:id="rId9"/>
    <p:sldId id="301" r:id="rId10"/>
    <p:sldId id="306" r:id="rId11"/>
    <p:sldId id="308" r:id="rId12"/>
    <p:sldId id="309" r:id="rId13"/>
    <p:sldId id="310" r:id="rId14"/>
    <p:sldId id="288" r:id="rId15"/>
    <p:sldId id="314" r:id="rId16"/>
    <p:sldId id="282" r:id="rId17"/>
    <p:sldId id="283" r:id="rId18"/>
    <p:sldId id="284" r:id="rId19"/>
    <p:sldId id="285" r:id="rId20"/>
    <p:sldId id="312" r:id="rId21"/>
    <p:sldId id="299" r:id="rId22"/>
    <p:sldId id="275" r:id="rId23"/>
    <p:sldId id="291" r:id="rId24"/>
  </p:sldIdLst>
  <p:sldSz cx="9144000" cy="6858000" type="screen4x3"/>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mAuthor id="0" name="Hervé CHRISTOFOL" initials="HC" lastIdx="5" clrIdx="0"/>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C02B20"/>
    <a:srgbClr val="C04239"/>
    <a:srgbClr val="000000"/>
    <a:srgbClr val="AFD42A"/>
    <a:srgbClr val="A9CC2A"/>
    <a:srgbClr val="107589"/>
    <a:srgbClr val="850FC9"/>
    <a:srgbClr val="E8E0DA"/>
    <a:srgbClr val="F1E7E2"/>
    <a:srgbClr val="D4BFB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34580" autoAdjust="0"/>
    <p:restoredTop sz="86435" autoAdjust="0"/>
  </p:normalViewPr>
  <p:slideViewPr>
    <p:cSldViewPr snapToGrid="0" snapToObjects="1">
      <p:cViewPr>
        <p:scale>
          <a:sx n="100" d="100"/>
          <a:sy n="100" d="100"/>
        </p:scale>
        <p:origin x="-1360" y="-72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notesMaster" Target="notesMasters/notesMaster1.xml"/><Relationship Id="rId26" Type="http://schemas.openxmlformats.org/officeDocument/2006/relationships/handoutMaster" Target="handoutMasters/handoutMaster1.xml"/><Relationship Id="rId27" Type="http://schemas.openxmlformats.org/officeDocument/2006/relationships/printerSettings" Target="printerSettings/printerSettings1.bin"/><Relationship Id="rId28" Type="http://schemas.openxmlformats.org/officeDocument/2006/relationships/commentAuthors" Target="commentAuthors.xml"/><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m authorId="0" dt="2017-05-06T09:44:29.395" idx="1">
    <p:pos x="-468" y="-313"/>
    <p:text/>
  </p:cm>
</p:cmLst>
</file>

<file path=ppt/comments/comment2.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m authorId="0" dt="2017-05-06T09:44:29.395" idx="4">
    <p:pos x="-468" y="-313"/>
    <p:text/>
  </p:cm>
</p:cmLst>
</file>

<file path=ppt/comments/comment3.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m authorId="0" dt="2017-05-06T09:44:29.395" idx="2">
    <p:pos x="-468" y="-313"/>
    <p:tex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B7CF2C8-D8CF-074D-8A18-E30424CC9FCB}" type="datetime1">
              <a:rPr lang="fr-FR" smtClean="0"/>
              <a:pPr/>
              <a:t>13/09/17</a:t>
            </a:fld>
            <a:endParaRPr lang="fr-FR" dirty="0"/>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dirty="0"/>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3147C43-234A-194C-916F-0C0B16DD9FEC}" type="slidenum">
              <a:rPr lang="fr-FR" smtClean="0"/>
              <a:pPr/>
              <a:t>‹#›</a:t>
            </a:fld>
            <a:endParaRPr lang="fr-FR" dirty="0"/>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358C642-849C-EE4D-9B6D-4C7FA98160C1}" type="datetime1">
              <a:rPr lang="fr-FR" smtClean="0"/>
              <a:pPr/>
              <a:t>13/09/17</a:t>
            </a:fld>
            <a:endParaRPr lang="fr-FR" dirty="0"/>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dirty="0"/>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E53922E-F544-1F41-91B1-A37EAF7973FE}" type="slidenum">
              <a:rPr lang="fr-FR" smtClean="0"/>
              <a:pPr/>
              <a:t>‹#›</a:t>
            </a:fld>
            <a:endParaRPr lang="fr-FR" dirty="0"/>
          </a:p>
        </p:txBody>
      </p:sp>
    </p:spTree>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Bonjour,</a:t>
            </a:r>
            <a:r>
              <a:rPr lang="fr-FR" baseline="0" dirty="0" smtClean="0"/>
              <a:t> ce weekend, en France, nous avons évité le pire mais le chemin du progrès social est encore long et les orientations du programmes du nouveau président Emmanuel Macron nous en éloigne en accentuant les orientations néolibérales que subissent les université françaises depuis plus d’une dizaine d’années.</a:t>
            </a:r>
          </a:p>
          <a:p>
            <a:r>
              <a:rPr lang="fr-FR" baseline="0" dirty="0" smtClean="0"/>
              <a:t>Permettez-moi de me présenter, Hervé Christofol, je suis enseignant-chercheur en Ingénierie de la conception mécanique à l’université d’Angers et depuis 2 ans, secrétaire général du syndicat national de l’enseignement supérieur, le SNESUP-FSU, syndicat majoritaire parmi les universitaires en France</a:t>
            </a:r>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4E53922E-F544-1F41-91B1-A37EAF7973FE}" type="slidenum">
              <a:rPr lang="fr-FR" smtClean="0"/>
              <a:pPr/>
              <a:t>1</a:t>
            </a:fld>
            <a:endParaRPr lang="fr-F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C’est un joli mot « émancipation, indépendance » Mais c’est le transfert de la gestion de la baisse du financement par</a:t>
            </a:r>
            <a:r>
              <a:rPr lang="fr-FR" baseline="0" dirty="0" smtClean="0"/>
              <a:t> étudiant et la m</a:t>
            </a:r>
            <a:r>
              <a:rPr lang="fr-FR" dirty="0" smtClean="0"/>
              <a:t>ise en</a:t>
            </a:r>
            <a:r>
              <a:rPr lang="fr-FR" baseline="0" dirty="0" smtClean="0"/>
              <a:t> concurrence de tous contre tous.</a:t>
            </a:r>
          </a:p>
          <a:p>
            <a:r>
              <a:rPr lang="fr-FR" baseline="0" dirty="0" smtClean="0"/>
              <a:t>Jusqu’en 2009, les établissements (opérateurs) géraient les budgets de fonctionnement et d’investissement mais pas la masse salariale qui était gérée en centrale par l’État. </a:t>
            </a:r>
          </a:p>
          <a:p>
            <a:endParaRPr lang="fr-FR" dirty="0"/>
          </a:p>
        </p:txBody>
      </p:sp>
      <p:sp>
        <p:nvSpPr>
          <p:cNvPr id="4" name="Espace réservé du numéro de diapositive 3"/>
          <p:cNvSpPr>
            <a:spLocks noGrp="1"/>
          </p:cNvSpPr>
          <p:nvPr>
            <p:ph type="sldNum" sz="quarter" idx="10"/>
          </p:nvPr>
        </p:nvSpPr>
        <p:spPr/>
        <p:txBody>
          <a:bodyPr/>
          <a:lstStyle/>
          <a:p>
            <a:fld id="{4E53922E-F544-1F41-91B1-A37EAF7973FE}" type="slidenum">
              <a:rPr lang="fr-FR" smtClean="0"/>
              <a:pPr/>
              <a:t>10</a:t>
            </a:fld>
            <a:endParaRPr lang="fr-F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Mais à chaque fois que l’État</a:t>
            </a:r>
            <a:r>
              <a:rPr lang="fr-FR" baseline="0" dirty="0" smtClean="0"/>
              <a:t> donnait 1€ il imposait que l’université en investisse 3€ et qu’elle en trouve 1€ de plus auprès des collectivités locales et du privé</a:t>
            </a:r>
          </a:p>
          <a:p>
            <a:r>
              <a:rPr lang="fr-FR" baseline="0" dirty="0" smtClean="0"/>
              <a:t>Cela a provoqué à la fois des effet de concentration en arrosant là où c’était déjà mouillé et en asséchant le financement de la recherche partout autour.</a:t>
            </a:r>
            <a:endParaRPr lang="fr-FR" dirty="0"/>
          </a:p>
        </p:txBody>
      </p:sp>
      <p:sp>
        <p:nvSpPr>
          <p:cNvPr id="4" name="Espace réservé du numéro de diapositive 3"/>
          <p:cNvSpPr>
            <a:spLocks noGrp="1"/>
          </p:cNvSpPr>
          <p:nvPr>
            <p:ph type="sldNum" sz="quarter" idx="10"/>
          </p:nvPr>
        </p:nvSpPr>
        <p:spPr/>
        <p:txBody>
          <a:bodyPr/>
          <a:lstStyle/>
          <a:p>
            <a:fld id="{4E53922E-F544-1F41-91B1-A37EAF7973FE}" type="slidenum">
              <a:rPr lang="fr-FR" smtClean="0"/>
              <a:pPr/>
              <a:t>11</a:t>
            </a:fld>
            <a:endParaRPr lang="fr-F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À des échelles qui dépassent 400km et 4h</a:t>
            </a:r>
            <a:r>
              <a:rPr lang="fr-FR" baseline="0" dirty="0" smtClean="0"/>
              <a:t> de transports</a:t>
            </a:r>
            <a:endParaRPr lang="fr-FR" dirty="0"/>
          </a:p>
        </p:txBody>
      </p:sp>
      <p:sp>
        <p:nvSpPr>
          <p:cNvPr id="4" name="Espace réservé du numéro de diapositive 3"/>
          <p:cNvSpPr>
            <a:spLocks noGrp="1"/>
          </p:cNvSpPr>
          <p:nvPr>
            <p:ph type="sldNum" sz="quarter" idx="10"/>
          </p:nvPr>
        </p:nvSpPr>
        <p:spPr/>
        <p:txBody>
          <a:bodyPr/>
          <a:lstStyle/>
          <a:p>
            <a:fld id="{4E53922E-F544-1F41-91B1-A37EAF7973FE}" type="slidenum">
              <a:rPr lang="fr-FR" smtClean="0"/>
              <a:pPr/>
              <a:t>12</a:t>
            </a:fld>
            <a:endParaRPr lang="fr-F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30" name="Espace réservé de l'image des diapositives 1"/>
          <p:cNvSpPr>
            <a:spLocks noGrp="1" noRot="1" noChangeAspect="1"/>
          </p:cNvSpPr>
          <p:nvPr>
            <p:ph type="sldImg"/>
          </p:nvPr>
        </p:nvSpPr>
        <p:spPr>
          <a:xfrm>
            <a:off x="-13468350" y="-9407525"/>
            <a:ext cx="26936700" cy="20202525"/>
          </a:xfrm>
        </p:spPr>
      </p:sp>
      <p:sp>
        <p:nvSpPr>
          <p:cNvPr id="22531" name="Espace réservé des commentaires 2"/>
          <p:cNvSpPr>
            <a:spLocks noGrp="1"/>
          </p:cNvSpPr>
          <p:nvPr>
            <p:ph type="body" idx="1"/>
          </p:nvPr>
        </p:nvSpPr>
        <p:spPr>
          <a:noFill/>
          <a:ln/>
        </p:spPr>
        <p:txBody>
          <a:bodyPr/>
          <a:lstStyle/>
          <a:p>
            <a:r>
              <a:rPr lang="fr-FR" dirty="0" smtClean="0">
                <a:latin typeface="Times New Roman" pitchFamily="-101" charset="0"/>
                <a:ea typeface="ＭＳ Ｐゴシック" pitchFamily="-101" charset="-128"/>
                <a:cs typeface="ＭＳ Ｐゴシック" pitchFamily="-101" charset="-128"/>
              </a:rPr>
              <a:t>Ce que nous subissons c’est le</a:t>
            </a:r>
            <a:r>
              <a:rPr lang="fr-FR" baseline="0" dirty="0" smtClean="0">
                <a:latin typeface="Times New Roman" pitchFamily="-101" charset="0"/>
                <a:ea typeface="ＭＳ Ｐゴシック" pitchFamily="-101" charset="-128"/>
                <a:cs typeface="ＭＳ Ｐゴシック" pitchFamily="-101" charset="-128"/>
              </a:rPr>
              <a:t> </a:t>
            </a:r>
            <a:r>
              <a:rPr lang="fr-FR" baseline="0" dirty="0" err="1" smtClean="0">
                <a:latin typeface="Times New Roman" pitchFamily="-101" charset="0"/>
                <a:ea typeface="ＭＳ Ｐゴシック" pitchFamily="-101" charset="-128"/>
                <a:cs typeface="ＭＳ Ｐゴシック" pitchFamily="-101" charset="-128"/>
              </a:rPr>
              <a:t>traietment</a:t>
            </a:r>
            <a:r>
              <a:rPr lang="fr-FR" baseline="0" dirty="0" smtClean="0">
                <a:latin typeface="Times New Roman" pitchFamily="-101" charset="0"/>
                <a:ea typeface="ＭＳ Ｐゴシック" pitchFamily="-101" charset="-128"/>
                <a:cs typeface="ＭＳ Ｐゴシック" pitchFamily="-101" charset="-128"/>
              </a:rPr>
              <a:t> de choc qu’ont subi les universités anglaises en 30 ans de politiques néolibérales</a:t>
            </a:r>
            <a:endParaRPr lang="fr-FR" dirty="0" smtClean="0">
              <a:latin typeface="Times New Roman" pitchFamily="-101" charset="0"/>
              <a:ea typeface="ＭＳ Ｐゴシック" pitchFamily="-101" charset="-128"/>
              <a:cs typeface="ＭＳ Ｐゴシック" pitchFamily="-101"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4E53922E-F544-1F41-91B1-A37EAF7973FE}" type="slidenum">
              <a:rPr lang="fr-FR" smtClean="0"/>
              <a:pPr/>
              <a:t>15</a:t>
            </a:fld>
            <a:endParaRPr lang="fr-F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314" name="Espace réservé de l'image des diapositives 1"/>
          <p:cNvSpPr>
            <a:spLocks noGrp="1" noRot="1" noChangeAspect="1"/>
          </p:cNvSpPr>
          <p:nvPr>
            <p:ph type="sldImg"/>
          </p:nvPr>
        </p:nvSpPr>
        <p:spPr>
          <a:xfrm>
            <a:off x="-13468350" y="-9407525"/>
            <a:ext cx="26936700" cy="20202525"/>
          </a:xfrm>
        </p:spPr>
      </p:sp>
      <p:sp>
        <p:nvSpPr>
          <p:cNvPr id="13315" name="Espace réservé des commentaires 2"/>
          <p:cNvSpPr>
            <a:spLocks noGrp="1"/>
          </p:cNvSpPr>
          <p:nvPr>
            <p:ph type="body" idx="1"/>
          </p:nvPr>
        </p:nvSpPr>
        <p:spPr>
          <a:noFill/>
          <a:ln/>
        </p:spPr>
        <p:txBody>
          <a:bodyPr/>
          <a:lstStyle/>
          <a:p>
            <a:r>
              <a:rPr lang="fr-FR" dirty="0" smtClean="0">
                <a:latin typeface="Times New Roman" pitchFamily="-101" charset="0"/>
                <a:ea typeface="ＭＳ Ｐゴシック" pitchFamily="-101" charset="-128"/>
                <a:cs typeface="ＭＳ Ｐゴシック" pitchFamily="-101" charset="-128"/>
              </a:rPr>
              <a:t>Méconnaissance des politique des activités et processus de la recherche : la croyance des politiques dans les bénéfices de son pilotage pour générer des innovations, de la croissance et de l’emploi…</a:t>
            </a:r>
          </a:p>
          <a:p>
            <a:r>
              <a:rPr lang="fr-FR" dirty="0" smtClean="0">
                <a:latin typeface="Times New Roman" pitchFamily="-101" charset="0"/>
                <a:ea typeface="ＭＳ Ｐゴシック" pitchFamily="-101" charset="-128"/>
                <a:cs typeface="ＭＳ Ｐゴシック" pitchFamily="-101" charset="-128"/>
              </a:rPr>
              <a:t>Méconnaissance des processus même de l’innovation qui ne sont pas linéaires depuis la recherche fondamentale</a:t>
            </a:r>
          </a:p>
          <a:p>
            <a:endParaRPr lang="fr-FR" dirty="0" smtClean="0">
              <a:latin typeface="Times New Roman" pitchFamily="-101" charset="0"/>
              <a:ea typeface="ＭＳ Ｐゴシック" pitchFamily="-101" charset="-128"/>
              <a:cs typeface="ＭＳ Ｐゴシック" pitchFamily="-101" charset="-128"/>
            </a:endParaRPr>
          </a:p>
          <a:p>
            <a:r>
              <a:rPr lang="fr-FR" dirty="0" smtClean="0">
                <a:latin typeface="Times New Roman" pitchFamily="-101" charset="0"/>
                <a:ea typeface="ＭＳ Ｐゴシック" pitchFamily="-101" charset="-128"/>
                <a:cs typeface="ＭＳ Ｐゴシック" pitchFamily="-101" charset="-128"/>
              </a:rPr>
              <a:t>La supra conductivité, les rayons X, le nylon, la pénicilline, …</a:t>
            </a:r>
          </a:p>
          <a:p>
            <a:endParaRPr lang="fr-FR" dirty="0" smtClean="0">
              <a:latin typeface="Times New Roman" pitchFamily="-101" charset="0"/>
              <a:ea typeface="ＭＳ Ｐゴシック" pitchFamily="-101" charset="-128"/>
              <a:cs typeface="ＭＳ Ｐゴシック" pitchFamily="-101"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Je vous </a:t>
            </a:r>
            <a:r>
              <a:rPr lang="fr-FR" smtClean="0"/>
              <a:t>passe le </a:t>
            </a:r>
            <a:r>
              <a:rPr lang="fr-FR" dirty="0" smtClean="0"/>
              <a:t>passage en</a:t>
            </a:r>
            <a:r>
              <a:rPr lang="fr-FR" baseline="0" dirty="0" smtClean="0"/>
              <a:t> 2005 au système LMD : </a:t>
            </a:r>
            <a:r>
              <a:rPr lang="fr-FR" dirty="0" smtClean="0"/>
              <a:t>Toujours plus d’agence de moyen, d’évaluation</a:t>
            </a:r>
          </a:p>
          <a:p>
            <a:r>
              <a:rPr lang="fr-FR" dirty="0" smtClean="0"/>
              <a:t>Et en 2017 : PIA3</a:t>
            </a:r>
            <a:endParaRPr lang="fr-FR" dirty="0"/>
          </a:p>
        </p:txBody>
      </p:sp>
      <p:sp>
        <p:nvSpPr>
          <p:cNvPr id="4" name="Espace réservé du numéro de diapositive 3"/>
          <p:cNvSpPr>
            <a:spLocks noGrp="1"/>
          </p:cNvSpPr>
          <p:nvPr>
            <p:ph type="sldNum" sz="quarter" idx="10"/>
          </p:nvPr>
        </p:nvSpPr>
        <p:spPr/>
        <p:txBody>
          <a:bodyPr/>
          <a:lstStyle/>
          <a:p>
            <a:fld id="{4E53922E-F544-1F41-91B1-A37EAF7973FE}" type="slidenum">
              <a:rPr lang="fr-FR" smtClean="0"/>
              <a:pPr/>
              <a:t>18</a:t>
            </a:fld>
            <a:endParaRPr lang="fr-F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Heureusement nous avons l’un des plus beau métier du monde celui d’enseignant</a:t>
            </a:r>
            <a:r>
              <a:rPr lang="fr-FR" baseline="0" dirty="0" smtClean="0"/>
              <a:t> et de chercheur : aussi il nous faut le défendre et défendre l’université car ce combat est légitime</a:t>
            </a:r>
          </a:p>
          <a:p>
            <a:endParaRPr lang="fr-FR" dirty="0"/>
          </a:p>
        </p:txBody>
      </p:sp>
      <p:sp>
        <p:nvSpPr>
          <p:cNvPr id="4" name="Espace réservé du numéro de diapositive 3"/>
          <p:cNvSpPr>
            <a:spLocks noGrp="1"/>
          </p:cNvSpPr>
          <p:nvPr>
            <p:ph type="sldNum" sz="quarter" idx="10"/>
          </p:nvPr>
        </p:nvSpPr>
        <p:spPr/>
        <p:txBody>
          <a:bodyPr/>
          <a:lstStyle/>
          <a:p>
            <a:fld id="{4E53922E-F544-1F41-91B1-A37EAF7973FE}" type="slidenum">
              <a:rPr lang="fr-FR" smtClean="0"/>
              <a:pPr/>
              <a:t>21</a:t>
            </a:fld>
            <a:endParaRPr lang="fr-F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Gratuité d’accès aux études</a:t>
            </a:r>
          </a:p>
          <a:p>
            <a:r>
              <a:rPr lang="fr-FR" dirty="0" smtClean="0"/>
              <a:t>66660 précaires</a:t>
            </a:r>
          </a:p>
          <a:p>
            <a:r>
              <a:rPr lang="fr-FR" sz="1200" dirty="0" smtClean="0"/>
              <a:t>Des revendications légitimes pour atteindre les objectifs de la Stratégie nationale pour l’enseignement supérieur</a:t>
            </a:r>
            <a:endParaRPr lang="fr-FR" dirty="0"/>
          </a:p>
        </p:txBody>
      </p:sp>
      <p:sp>
        <p:nvSpPr>
          <p:cNvPr id="4" name="Espace réservé du numéro de diapositive 3"/>
          <p:cNvSpPr>
            <a:spLocks noGrp="1"/>
          </p:cNvSpPr>
          <p:nvPr>
            <p:ph type="sldNum" sz="quarter" idx="10"/>
          </p:nvPr>
        </p:nvSpPr>
        <p:spPr/>
        <p:txBody>
          <a:bodyPr/>
          <a:lstStyle/>
          <a:p>
            <a:fld id="{4E53922E-F544-1F41-91B1-A37EAF7973FE}" type="slidenum">
              <a:rPr lang="fr-FR" smtClean="0"/>
              <a:pPr/>
              <a:t>22</a:t>
            </a:fld>
            <a:endParaRPr lang="fr-F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28674" name="Text Box 1"/>
          <p:cNvSpPr>
            <a:spLocks noGrp="1" noRot="1" noChangeAspect="1" noChangeArrowheads="1"/>
          </p:cNvSpPr>
          <p:nvPr>
            <p:ph type="sldImg"/>
          </p:nvPr>
        </p:nvSpPr>
        <p:spPr>
          <a:xfrm>
            <a:off x="-13468350" y="-9407525"/>
            <a:ext cx="26938288" cy="20204113"/>
          </a:xfrm>
          <a:solidFill>
            <a:srgbClr val="FFFFFF"/>
          </a:solidFill>
          <a:ln>
            <a:solidFill>
              <a:srgbClr val="000000"/>
            </a:solidFill>
            <a:miter lim="800000"/>
          </a:ln>
        </p:spPr>
      </p:sp>
      <p:sp>
        <p:nvSpPr>
          <p:cNvPr id="28675" name="Text Box 2"/>
          <p:cNvSpPr>
            <a:spLocks noGrp="1" noChangeArrowheads="1"/>
          </p:cNvSpPr>
          <p:nvPr>
            <p:ph type="body" idx="1"/>
          </p:nvPr>
        </p:nvSpPr>
        <p:spPr>
          <a:xfrm>
            <a:off x="685800" y="4343400"/>
            <a:ext cx="5484813" cy="4114800"/>
          </a:xfrm>
          <a:noFill/>
          <a:ln/>
        </p:spPr>
        <p:txBody>
          <a:bodyPr wrap="none" anchor="ctr"/>
          <a:lstStyle/>
          <a:p>
            <a:endParaRPr lang="fr-FR" dirty="0" smtClean="0">
              <a:latin typeface="Times New Roman" pitchFamily="-101" charset="0"/>
              <a:ea typeface="ＭＳ Ｐゴシック" pitchFamily="-101" charset="-128"/>
              <a:cs typeface="ＭＳ Ｐゴシック" pitchFamily="-101"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Au cours de cet exposé, je vous propose</a:t>
            </a:r>
            <a:r>
              <a:rPr lang="fr-FR" baseline="0" dirty="0" smtClean="0"/>
              <a:t> de présenter</a:t>
            </a:r>
            <a:endParaRPr lang="fr-FR" dirty="0"/>
          </a:p>
        </p:txBody>
      </p:sp>
      <p:sp>
        <p:nvSpPr>
          <p:cNvPr id="4" name="Espace réservé du numéro de diapositive 3"/>
          <p:cNvSpPr>
            <a:spLocks noGrp="1"/>
          </p:cNvSpPr>
          <p:nvPr>
            <p:ph type="sldNum" sz="quarter" idx="10"/>
          </p:nvPr>
        </p:nvSpPr>
        <p:spPr/>
        <p:txBody>
          <a:bodyPr/>
          <a:lstStyle/>
          <a:p>
            <a:fld id="{4E53922E-F544-1F41-91B1-A37EAF7973FE}" type="slidenum">
              <a:rPr lang="fr-FR" smtClean="0"/>
              <a:pPr/>
              <a:t>2</a:t>
            </a:fld>
            <a:endParaRPr lang="fr-F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Actuellement, 80% d’une classe d’âge obtient son Baccalauréat,</a:t>
            </a:r>
            <a:r>
              <a:rPr lang="fr-FR" baseline="0" dirty="0" smtClean="0"/>
              <a:t> 42 % un niveau Licence et 16% un niveau Master. Les objectif fixer par le livre blanc de la STRANES visent à permettre à 60% d’une classe d’âge d’atteindre un niveau Licence et 25 % un niveau Master à l’horizon 2025 avec une </a:t>
            </a:r>
            <a:r>
              <a:rPr lang="fr-FR" baseline="0" dirty="0" err="1" smtClean="0"/>
              <a:t>féconditer</a:t>
            </a:r>
            <a:r>
              <a:rPr lang="fr-FR" baseline="0" dirty="0" smtClean="0"/>
              <a:t> depuis les années 1990 d’un peu plus de 2 enfants par femmes, cela projette d’accueillir entre 350000 et 500000 étudiants supplémentaire d’ici 10 ans!</a:t>
            </a:r>
          </a:p>
          <a:p>
            <a:endParaRPr lang="fr-FR"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fr-FR" dirty="0" smtClean="0"/>
              <a:t>L’ES en France est particulièrement</a:t>
            </a:r>
            <a:r>
              <a:rPr lang="fr-FR" baseline="0" dirty="0" smtClean="0"/>
              <a:t> compliqué. Je ne vais pas vous l’expliciter mais il est important de le noter la cohabitation d’un système dual Ecole/universités et même à trois acteurs publics : Lycée, écoles, universités</a:t>
            </a:r>
          </a:p>
        </p:txBody>
      </p:sp>
      <p:sp>
        <p:nvSpPr>
          <p:cNvPr id="4" name="Espace réservé du numéro de diapositive 3"/>
          <p:cNvSpPr>
            <a:spLocks noGrp="1"/>
          </p:cNvSpPr>
          <p:nvPr>
            <p:ph type="sldNum" sz="quarter" idx="10"/>
          </p:nvPr>
        </p:nvSpPr>
        <p:spPr/>
        <p:txBody>
          <a:bodyPr/>
          <a:lstStyle/>
          <a:p>
            <a:fld id="{4E53922E-F544-1F41-91B1-A37EAF7973FE}" type="slidenum">
              <a:rPr lang="fr-FR" smtClean="0"/>
              <a:pPr/>
              <a:t>3</a:t>
            </a:fld>
            <a:endParaRPr lang="fr-F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56200 EPST : 24000 chercheurs (30% d’ANT et 38%de femmes, 10000 CR et 7000 DR) et 32200 ITA des EPST</a:t>
            </a:r>
          </a:p>
          <a:p>
            <a:endParaRPr lang="fr-FR" dirty="0" smtClean="0"/>
          </a:p>
          <a:p>
            <a:r>
              <a:rPr lang="fr-FR" dirty="0" smtClean="0"/>
              <a:t>Relevons une</a:t>
            </a:r>
            <a:r>
              <a:rPr lang="fr-FR" baseline="0" dirty="0" smtClean="0"/>
              <a:t> </a:t>
            </a:r>
            <a:r>
              <a:rPr lang="fr-FR" baseline="0" dirty="0" err="1" smtClean="0"/>
              <a:t>sous-représentation</a:t>
            </a:r>
            <a:r>
              <a:rPr lang="fr-FR" baseline="0" dirty="0" smtClean="0"/>
              <a:t> des femmes : si en cycle  primaire 3 professeurs des écoles sur 4 sont des </a:t>
            </a:r>
            <a:r>
              <a:rPr lang="fr-FR" baseline="0" dirty="0" err="1" smtClean="0"/>
              <a:t>professeurEs</a:t>
            </a:r>
            <a:r>
              <a:rPr lang="fr-FR" baseline="0" dirty="0" smtClean="0"/>
              <a:t>, seules 1 </a:t>
            </a:r>
            <a:r>
              <a:rPr lang="fr-FR" baseline="0" dirty="0" err="1" smtClean="0"/>
              <a:t>professeurEs</a:t>
            </a:r>
            <a:r>
              <a:rPr lang="fr-FR" baseline="0" dirty="0" smtClean="0"/>
              <a:t> d’université sur 4 est une femme</a:t>
            </a:r>
          </a:p>
          <a:p>
            <a:r>
              <a:rPr lang="fr-FR" dirty="0" smtClean="0"/>
              <a:t>La</a:t>
            </a:r>
            <a:r>
              <a:rPr lang="fr-FR" baseline="0" dirty="0" smtClean="0"/>
              <a:t> précarité y est également très développée puisque 30% des enseignants et 40% des personnels sont des précaires en CDD ce qui en fait avec 35% le plus haut taux de contractuel de toute la fonction publique d’État.</a:t>
            </a:r>
            <a:endParaRPr lang="fr-FR" dirty="0"/>
          </a:p>
        </p:txBody>
      </p:sp>
      <p:sp>
        <p:nvSpPr>
          <p:cNvPr id="4" name="Espace réservé du numéro de diapositive 3"/>
          <p:cNvSpPr>
            <a:spLocks noGrp="1"/>
          </p:cNvSpPr>
          <p:nvPr>
            <p:ph type="sldNum" sz="quarter" idx="10"/>
          </p:nvPr>
        </p:nvSpPr>
        <p:spPr/>
        <p:txBody>
          <a:bodyPr/>
          <a:lstStyle/>
          <a:p>
            <a:fld id="{4E53922E-F544-1F41-91B1-A37EAF7973FE}" type="slidenum">
              <a:rPr lang="fr-FR" smtClean="0"/>
              <a:pPr/>
              <a:t>4</a:t>
            </a:fld>
            <a:endParaRPr lang="fr-F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Si ne nombre d’étudiants va augmenter cela a</a:t>
            </a:r>
            <a:r>
              <a:rPr lang="fr-FR" baseline="0" dirty="0" smtClean="0"/>
              <a:t> déjà débuté depuis une quinzaine d’années.</a:t>
            </a:r>
          </a:p>
          <a:p>
            <a:r>
              <a:rPr lang="fr-FR" baseline="0" dirty="0" smtClean="0"/>
              <a:t>Ainsi depuis 2009 (7ans) nous avons formé 230000 étudiants de plus soit une croissance de 10% (+5% à l’université et + 20% en lycée et école</a:t>
            </a:r>
          </a:p>
          <a:p>
            <a:r>
              <a:rPr lang="fr-FR" baseline="0" dirty="0" smtClean="0"/>
              <a:t>Sur cette même période le nombre de poste de maître de conférences et de professeurs d’université ouvert au recrutement à chuter de 39% de 3613 en 2010 pour atteindre le plus bas en 2017 de 2204. Sur cette même période et malgré la communication gouvernementale (+5000 postes), nous avons perdu 7150 titulaires et vu le nombre de contractuel progresser de 13600 agents.</a:t>
            </a:r>
          </a:p>
          <a:p>
            <a:r>
              <a:rPr lang="fr-FR" baseline="0" dirty="0" smtClean="0"/>
              <a:t>L’explication en est très simple : là où un titulaire coûte entre 60000 et 70000€, un contractuel ou un vacataire va n’être rémunéré que 25000 à 40000€ soit 2 à 3 fois moins.</a:t>
            </a:r>
          </a:p>
          <a:p>
            <a:endParaRPr lang="fr-FR" dirty="0"/>
          </a:p>
        </p:txBody>
      </p:sp>
      <p:sp>
        <p:nvSpPr>
          <p:cNvPr id="4" name="Espace réservé du numéro de diapositive 3"/>
          <p:cNvSpPr>
            <a:spLocks noGrp="1"/>
          </p:cNvSpPr>
          <p:nvPr>
            <p:ph type="sldNum" sz="quarter" idx="10"/>
          </p:nvPr>
        </p:nvSpPr>
        <p:spPr/>
        <p:txBody>
          <a:bodyPr/>
          <a:lstStyle/>
          <a:p>
            <a:fld id="{4E53922E-F544-1F41-91B1-A37EAF7973FE}" type="slidenum">
              <a:rPr lang="fr-FR" smtClean="0"/>
              <a:pPr/>
              <a:t>5</a:t>
            </a:fld>
            <a:endParaRPr lang="fr-F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Car sur cette même période, le financement de l’ESR est en très légère progression en euros courant et même en baisse en euros constants de 3% (850M€)</a:t>
            </a:r>
          </a:p>
          <a:p>
            <a:r>
              <a:rPr lang="fr-FR" dirty="0" smtClean="0"/>
              <a:t>50% des fonds proviennent du MENESR (universités et Ecoles), 10% du MEN (Lycée)</a:t>
            </a:r>
          </a:p>
          <a:p>
            <a:endParaRPr lang="fr-FR" dirty="0"/>
          </a:p>
        </p:txBody>
      </p:sp>
      <p:sp>
        <p:nvSpPr>
          <p:cNvPr id="4" name="Espace réservé du numéro de diapositive 3"/>
          <p:cNvSpPr>
            <a:spLocks noGrp="1"/>
          </p:cNvSpPr>
          <p:nvPr>
            <p:ph type="sldNum" sz="quarter" idx="10"/>
          </p:nvPr>
        </p:nvSpPr>
        <p:spPr/>
        <p:txBody>
          <a:bodyPr/>
          <a:lstStyle/>
          <a:p>
            <a:fld id="{4E53922E-F544-1F41-91B1-A37EAF7973FE}" type="slidenum">
              <a:rPr lang="fr-FR" smtClean="0"/>
              <a:pPr/>
              <a:t>6</a:t>
            </a:fld>
            <a:endParaRPr lang="fr-F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C’est ce que l’on constate en regardant la dépense intérieur</a:t>
            </a:r>
            <a:r>
              <a:rPr lang="fr-FR" baseline="0" dirty="0" smtClean="0"/>
              <a:t> d’éducation pour l’ES qui stagne depuis 2009.</a:t>
            </a:r>
          </a:p>
          <a:p>
            <a:r>
              <a:rPr lang="fr-FR" baseline="0" dirty="0" smtClean="0"/>
              <a:t>La croissance du nombre d’étudiants a ainsi imposer une baisse du financement moyen par étudiant entre 2014 et 2015 et cela particulièrement à l’université qui avec 111680*/étudiant est l’opérateur le plus mal financé alors même que c’est celui a qui ont demande la plus importante mission : élevé la qualification du plus grand nombre en accueillant tous les bacheliers !</a:t>
            </a:r>
          </a:p>
          <a:p>
            <a:endParaRPr lang="fr-FR" dirty="0"/>
          </a:p>
        </p:txBody>
      </p:sp>
      <p:sp>
        <p:nvSpPr>
          <p:cNvPr id="4" name="Espace réservé du numéro de diapositive 3"/>
          <p:cNvSpPr>
            <a:spLocks noGrp="1"/>
          </p:cNvSpPr>
          <p:nvPr>
            <p:ph type="sldNum" sz="quarter" idx="10"/>
          </p:nvPr>
        </p:nvSpPr>
        <p:spPr/>
        <p:txBody>
          <a:bodyPr/>
          <a:lstStyle/>
          <a:p>
            <a:fld id="{4E53922E-F544-1F41-91B1-A37EAF7973FE}" type="slidenum">
              <a:rPr lang="fr-FR" smtClean="0"/>
              <a:pPr/>
              <a:t>7</a:t>
            </a:fld>
            <a:endParaRPr lang="fr-F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Pas très glorieux d’occuper la 12</a:t>
            </a:r>
            <a:r>
              <a:rPr lang="fr-FR" baseline="30000" dirty="0" smtClean="0"/>
              <a:t>e</a:t>
            </a:r>
            <a:r>
              <a:rPr lang="fr-FR" dirty="0" smtClean="0"/>
              <a:t> position pour un pays qui s’enorgueillit</a:t>
            </a:r>
            <a:r>
              <a:rPr lang="fr-FR" baseline="0" dirty="0" smtClean="0"/>
              <a:t> d’être la 6</a:t>
            </a:r>
            <a:r>
              <a:rPr lang="fr-FR" baseline="30000" dirty="0" smtClean="0"/>
              <a:t>e </a:t>
            </a:r>
            <a:r>
              <a:rPr lang="fr-FR" baseline="0" dirty="0" smtClean="0"/>
              <a:t> voire la 5</a:t>
            </a:r>
            <a:r>
              <a:rPr lang="fr-FR" baseline="30000" dirty="0" smtClean="0"/>
              <a:t>e</a:t>
            </a:r>
            <a:r>
              <a:rPr lang="fr-FR" baseline="0" dirty="0" smtClean="0"/>
              <a:t> puissance économique mondial avec un PIB de 2160Md€ en 2015</a:t>
            </a:r>
          </a:p>
          <a:p>
            <a:r>
              <a:rPr lang="fr-FR" baseline="0" dirty="0" smtClean="0"/>
              <a:t>C’est 25% de moins que le </a:t>
            </a:r>
            <a:r>
              <a:rPr lang="fr-FR" baseline="0" dirty="0" err="1" smtClean="0"/>
              <a:t>buget</a:t>
            </a:r>
            <a:r>
              <a:rPr lang="fr-FR" baseline="0" dirty="0" smtClean="0"/>
              <a:t> investi pour chaque étudiant canadien</a:t>
            </a:r>
          </a:p>
          <a:p>
            <a:r>
              <a:rPr lang="fr-FR" baseline="0" dirty="0" smtClean="0"/>
              <a:t>POURQUOI?</a:t>
            </a:r>
            <a:endParaRPr lang="fr-FR" dirty="0"/>
          </a:p>
        </p:txBody>
      </p:sp>
      <p:sp>
        <p:nvSpPr>
          <p:cNvPr id="4" name="Espace réservé du numéro de diapositive 3"/>
          <p:cNvSpPr>
            <a:spLocks noGrp="1"/>
          </p:cNvSpPr>
          <p:nvPr>
            <p:ph type="sldNum" sz="quarter" idx="10"/>
          </p:nvPr>
        </p:nvSpPr>
        <p:spPr/>
        <p:txBody>
          <a:bodyPr/>
          <a:lstStyle/>
          <a:p>
            <a:fld id="{4E53922E-F544-1F41-91B1-A37EAF7973FE}" type="slidenum">
              <a:rPr lang="fr-FR" smtClean="0"/>
              <a:pPr/>
              <a:t>8</a:t>
            </a:fld>
            <a:endParaRPr lang="fr-F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Parce que pour diminuer la dépense</a:t>
            </a:r>
            <a:r>
              <a:rPr lang="fr-FR" baseline="0" dirty="0" smtClean="0"/>
              <a:t> publique, les gouvernement successif ont depuis 10 ans décider de ne plus augmenter le budget de l’ESR =&gt; transfert du financement vers les collectivités locales (Régions et métropole) et une volonté de la transférer vers les acteurs économiques du secteur privé et les ménages (sans succès jusqu’à ce jour / + frais d’inscription, ni / </a:t>
            </a:r>
            <a:r>
              <a:rPr lang="fr-FR" baseline="0" dirty="0" err="1" smtClean="0"/>
              <a:t>fiannecment</a:t>
            </a:r>
            <a:r>
              <a:rPr lang="fr-FR" baseline="0" dirty="0" smtClean="0"/>
              <a:t> du privé) mais avec une réelle inflexion de la recherche et des formations vers les besoins des acteurs économiques du secteur privé.</a:t>
            </a:r>
          </a:p>
          <a:p>
            <a:r>
              <a:rPr lang="fr-FR" baseline="0" dirty="0" smtClean="0"/>
              <a:t>Pour cela : 3 stratégies : + d’autonomie pour les établissements, une promotion des politiques dites d’excellence</a:t>
            </a:r>
          </a:p>
          <a:p>
            <a:endParaRPr lang="fr-FR" dirty="0"/>
          </a:p>
        </p:txBody>
      </p:sp>
      <p:sp>
        <p:nvSpPr>
          <p:cNvPr id="4" name="Espace réservé du numéro de diapositive 3"/>
          <p:cNvSpPr>
            <a:spLocks noGrp="1"/>
          </p:cNvSpPr>
          <p:nvPr>
            <p:ph type="sldNum" sz="quarter" idx="10"/>
          </p:nvPr>
        </p:nvSpPr>
        <p:spPr/>
        <p:txBody>
          <a:bodyPr/>
          <a:lstStyle/>
          <a:p>
            <a:fld id="{4E53922E-F544-1F41-91B1-A37EAF7973FE}" type="slidenum">
              <a:rPr lang="fr-FR" smtClean="0"/>
              <a:pPr/>
              <a:t>9</a:t>
            </a:fld>
            <a:endParaRPr lang="fr-F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et modifiez le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6" name="Espace réservé du numéro de diapositive 5"/>
          <p:cNvSpPr>
            <a:spLocks noGrp="1"/>
          </p:cNvSpPr>
          <p:nvPr>
            <p:ph type="sldNum" sz="quarter" idx="12"/>
          </p:nvPr>
        </p:nvSpPr>
        <p:spPr/>
        <p:txBody>
          <a:bodyPr/>
          <a:lstStyle/>
          <a:p>
            <a:fld id="{B7726BB1-BEC8-5848-A8CE-38A28714AB50}" type="slidenum">
              <a:rPr lang="fr-FR" smtClean="0"/>
              <a:pPr/>
              <a:t>‹#›</a:t>
            </a:fld>
            <a:endParaRPr lang="fr-FR" dirty="0"/>
          </a:p>
        </p:txBody>
      </p:sp>
      <p:sp>
        <p:nvSpPr>
          <p:cNvPr id="5" name="ZoneTexte 4"/>
          <p:cNvSpPr txBox="1"/>
          <p:nvPr userDrawn="1"/>
        </p:nvSpPr>
        <p:spPr>
          <a:xfrm>
            <a:off x="870612" y="6450472"/>
            <a:ext cx="6901787" cy="369332"/>
          </a:xfrm>
          <a:prstGeom prst="rect">
            <a:avLst/>
          </a:prstGeom>
          <a:noFill/>
          <a:effectLst>
            <a:outerShdw blurRad="50800" dist="38100" dir="2700000">
              <a:srgbClr val="000000"/>
            </a:outerShdw>
          </a:effectLst>
        </p:spPr>
        <p:txBody>
          <a:bodyPr wrap="square" rtlCol="0">
            <a:spAutoFit/>
          </a:bodyPr>
          <a:lstStyle/>
          <a:p>
            <a:r>
              <a:rPr lang="fr-FR" sz="1800" i="1" dirty="0" smtClean="0">
                <a:solidFill>
                  <a:schemeClr val="bg1"/>
                </a:solidFill>
              </a:rPr>
              <a:t>85</a:t>
            </a:r>
            <a:r>
              <a:rPr lang="fr-FR" sz="1800" i="1" baseline="30000" dirty="0" smtClean="0">
                <a:solidFill>
                  <a:schemeClr val="bg1"/>
                </a:solidFill>
              </a:rPr>
              <a:t>E</a:t>
            </a:r>
            <a:r>
              <a:rPr lang="fr-FR" sz="1800" i="1" baseline="0" dirty="0" smtClean="0">
                <a:solidFill>
                  <a:schemeClr val="bg1"/>
                </a:solidFill>
              </a:rPr>
              <a:t> CONGRÈS DE L’ASSOCIATION FRANCOPHONE POUR LE SAVOIR</a:t>
            </a:r>
            <a:endParaRPr lang="fr-FR" sz="1800" i="1" dirty="0">
              <a:solidFill>
                <a:schemeClr val="bg1"/>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3999" cy="731807"/>
          </a:xfrm>
        </p:spPr>
        <p:txBody>
          <a:bodyPr/>
          <a:lstStyle/>
          <a:p>
            <a:r>
              <a:rPr lang="fr-FR" smtClean="0"/>
              <a:t>Cliquez et modifiez le titre</a:t>
            </a:r>
            <a:endParaRPr lang="fr-FR"/>
          </a:p>
        </p:txBody>
      </p:sp>
      <p:sp>
        <p:nvSpPr>
          <p:cNvPr id="5" name="Espace réservé du numéro de diapositive 4"/>
          <p:cNvSpPr>
            <a:spLocks noGrp="1"/>
          </p:cNvSpPr>
          <p:nvPr>
            <p:ph type="sldNum" sz="quarter" idx="12"/>
          </p:nvPr>
        </p:nvSpPr>
        <p:spPr/>
        <p:txBody>
          <a:bodyPr/>
          <a:lstStyle/>
          <a:p>
            <a:fld id="{B7726BB1-BEC8-5848-A8CE-38A28714AB50}" type="slidenum">
              <a:rPr lang="fr-FR" smtClean="0"/>
              <a:pPr/>
              <a:t>‹#›</a:t>
            </a:fld>
            <a:endParaRPr lang="fr-FR" dirty="0"/>
          </a:p>
        </p:txBody>
      </p:sp>
      <p:sp>
        <p:nvSpPr>
          <p:cNvPr id="7" name="ZoneTexte 6"/>
          <p:cNvSpPr txBox="1"/>
          <p:nvPr userDrawn="1"/>
        </p:nvSpPr>
        <p:spPr>
          <a:xfrm>
            <a:off x="870613" y="6450472"/>
            <a:ext cx="6104536" cy="369332"/>
          </a:xfrm>
          <a:prstGeom prst="rect">
            <a:avLst/>
          </a:prstGeom>
          <a:noFill/>
          <a:effectLst>
            <a:outerShdw blurRad="50800" dist="38100" dir="2700000">
              <a:srgbClr val="000000"/>
            </a:outerShdw>
          </a:effectLst>
        </p:spPr>
        <p:txBody>
          <a:bodyPr wrap="square" rtlCol="0">
            <a:spAutoFit/>
          </a:bodyPr>
          <a:lstStyle/>
          <a:p>
            <a:r>
              <a:rPr lang="fr-FR" sz="1800" i="1" dirty="0" smtClean="0">
                <a:solidFill>
                  <a:schemeClr val="bg1"/>
                </a:solidFill>
              </a:rPr>
              <a:t>1.</a:t>
            </a:r>
            <a:r>
              <a:rPr lang="fr-FR" sz="1800" i="1" baseline="0" dirty="0" smtClean="0">
                <a:solidFill>
                  <a:schemeClr val="bg1"/>
                </a:solidFill>
              </a:rPr>
              <a:t> La place des universités dans l’ESR français</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785616"/>
          </a:xfrm>
        </p:spPr>
        <p:txBody>
          <a:bodyPr/>
          <a:lstStyle/>
          <a:p>
            <a:r>
              <a:rPr lang="fr-FR" smtClean="0"/>
              <a:t>Cliquez et modifiez le titre</a:t>
            </a:r>
            <a:endParaRPr lang="fr-FR"/>
          </a:p>
        </p:txBody>
      </p:sp>
      <p:sp>
        <p:nvSpPr>
          <p:cNvPr id="4" name="Espace réservé du numéro de diapositive 3"/>
          <p:cNvSpPr>
            <a:spLocks noGrp="1"/>
          </p:cNvSpPr>
          <p:nvPr>
            <p:ph type="sldNum" sz="quarter" idx="11"/>
          </p:nvPr>
        </p:nvSpPr>
        <p:spPr/>
        <p:txBody>
          <a:bodyPr/>
          <a:lstStyle/>
          <a:p>
            <a:fld id="{B7726BB1-BEC8-5848-A8CE-38A28714AB50}" type="slidenum">
              <a:rPr lang="fr-FR" smtClean="0"/>
              <a:pPr/>
              <a:t>‹#›</a:t>
            </a:fld>
            <a:endParaRPr lang="fr-FR" dirty="0"/>
          </a:p>
        </p:txBody>
      </p:sp>
      <p:sp>
        <p:nvSpPr>
          <p:cNvPr id="5" name="ZoneTexte 4"/>
          <p:cNvSpPr txBox="1"/>
          <p:nvPr userDrawn="1"/>
        </p:nvSpPr>
        <p:spPr>
          <a:xfrm>
            <a:off x="870613" y="6450472"/>
            <a:ext cx="6104536" cy="369332"/>
          </a:xfrm>
          <a:prstGeom prst="rect">
            <a:avLst/>
          </a:prstGeom>
          <a:noFill/>
          <a:effectLst>
            <a:outerShdw blurRad="50800" dist="38100" dir="2700000">
              <a:srgbClr val="000000"/>
            </a:outerShdw>
          </a:effectLst>
        </p:spPr>
        <p:txBody>
          <a:bodyPr wrap="square" rtlCol="0">
            <a:spAutoFit/>
          </a:bodyPr>
          <a:lstStyle/>
          <a:p>
            <a:r>
              <a:rPr lang="fr-FR" sz="1800" i="1" dirty="0" smtClean="0">
                <a:solidFill>
                  <a:schemeClr val="bg1"/>
                </a:solidFill>
              </a:rPr>
              <a:t>2. Le financement de l’ESR et des universités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1_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828664"/>
          </a:xfrm>
        </p:spPr>
        <p:txBody>
          <a:bodyPr/>
          <a:lstStyle/>
          <a:p>
            <a:r>
              <a:rPr lang="fr-FR" smtClean="0"/>
              <a:t>Cliquez et modifiez le titre</a:t>
            </a:r>
            <a:endParaRPr lang="fr-FR"/>
          </a:p>
        </p:txBody>
      </p:sp>
      <p:sp>
        <p:nvSpPr>
          <p:cNvPr id="4" name="Espace réservé du numéro de diapositive 3"/>
          <p:cNvSpPr>
            <a:spLocks noGrp="1"/>
          </p:cNvSpPr>
          <p:nvPr>
            <p:ph type="sldNum" sz="quarter" idx="11"/>
          </p:nvPr>
        </p:nvSpPr>
        <p:spPr/>
        <p:txBody>
          <a:bodyPr/>
          <a:lstStyle/>
          <a:p>
            <a:fld id="{B7726BB1-BEC8-5848-A8CE-38A28714AB50}" type="slidenum">
              <a:rPr lang="fr-FR" smtClean="0"/>
              <a:pPr/>
              <a:t>‹#›</a:t>
            </a:fld>
            <a:endParaRPr lang="fr-FR" dirty="0"/>
          </a:p>
        </p:txBody>
      </p:sp>
      <p:sp>
        <p:nvSpPr>
          <p:cNvPr id="5" name="ZoneTexte 4"/>
          <p:cNvSpPr txBox="1"/>
          <p:nvPr userDrawn="1"/>
        </p:nvSpPr>
        <p:spPr>
          <a:xfrm>
            <a:off x="870613" y="6450472"/>
            <a:ext cx="6104536" cy="369332"/>
          </a:xfrm>
          <a:prstGeom prst="rect">
            <a:avLst/>
          </a:prstGeom>
          <a:noFill/>
          <a:effectLst>
            <a:outerShdw blurRad="50800" dist="38100" dir="2700000">
              <a:srgbClr val="000000"/>
            </a:outerShdw>
          </a:effectLst>
        </p:spPr>
        <p:txBody>
          <a:bodyPr wrap="square" rtlCol="0">
            <a:spAutoFit/>
          </a:bodyPr>
          <a:lstStyle/>
          <a:p>
            <a:r>
              <a:rPr lang="fr-FR" sz="1800" i="1" dirty="0" smtClean="0">
                <a:solidFill>
                  <a:schemeClr val="bg1"/>
                </a:solidFill>
              </a:rPr>
              <a:t>3. Les objectifs et les stratégies  des gouvernements</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2_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3999" cy="893235"/>
          </a:xfrm>
        </p:spPr>
        <p:txBody>
          <a:bodyPr/>
          <a:lstStyle/>
          <a:p>
            <a:r>
              <a:rPr lang="fr-FR" smtClean="0"/>
              <a:t>Cliquez et modifiez le titre</a:t>
            </a:r>
            <a:endParaRPr lang="fr-FR"/>
          </a:p>
        </p:txBody>
      </p:sp>
      <p:sp>
        <p:nvSpPr>
          <p:cNvPr id="4" name="Espace réservé du numéro de diapositive 3"/>
          <p:cNvSpPr>
            <a:spLocks noGrp="1"/>
          </p:cNvSpPr>
          <p:nvPr>
            <p:ph type="sldNum" sz="quarter" idx="11"/>
          </p:nvPr>
        </p:nvSpPr>
        <p:spPr/>
        <p:txBody>
          <a:bodyPr/>
          <a:lstStyle/>
          <a:p>
            <a:fld id="{B7726BB1-BEC8-5848-A8CE-38A28714AB50}" type="slidenum">
              <a:rPr lang="fr-FR" smtClean="0"/>
              <a:pPr/>
              <a:t>‹#›</a:t>
            </a:fld>
            <a:endParaRPr lang="fr-FR" dirty="0"/>
          </a:p>
        </p:txBody>
      </p:sp>
      <p:sp>
        <p:nvSpPr>
          <p:cNvPr id="5" name="ZoneTexte 4"/>
          <p:cNvSpPr txBox="1"/>
          <p:nvPr userDrawn="1"/>
        </p:nvSpPr>
        <p:spPr>
          <a:xfrm>
            <a:off x="870612" y="6450472"/>
            <a:ext cx="6660487" cy="369332"/>
          </a:xfrm>
          <a:prstGeom prst="rect">
            <a:avLst/>
          </a:prstGeom>
          <a:noFill/>
          <a:effectLst>
            <a:outerShdw blurRad="50800" dist="38100" dir="2700000">
              <a:srgbClr val="000000"/>
            </a:outerShdw>
          </a:effectLst>
        </p:spPr>
        <p:txBody>
          <a:bodyPr wrap="square" rtlCol="0">
            <a:spAutoFit/>
          </a:bodyPr>
          <a:lstStyle/>
          <a:p>
            <a:r>
              <a:rPr lang="fr-FR" sz="1800" i="1" dirty="0" smtClean="0">
                <a:solidFill>
                  <a:schemeClr val="bg1"/>
                </a:solidFill>
              </a:rPr>
              <a:t>4. Les impacts et le sur l’organisation, les personnels et les missions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3_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3999" cy="893235"/>
          </a:xfrm>
        </p:spPr>
        <p:txBody>
          <a:bodyPr/>
          <a:lstStyle/>
          <a:p>
            <a:r>
              <a:rPr lang="fr-FR" smtClean="0"/>
              <a:t>Cliquez et modifiez le titre</a:t>
            </a:r>
            <a:endParaRPr lang="fr-FR"/>
          </a:p>
        </p:txBody>
      </p:sp>
      <p:sp>
        <p:nvSpPr>
          <p:cNvPr id="4" name="Espace réservé du numéro de diapositive 3"/>
          <p:cNvSpPr>
            <a:spLocks noGrp="1"/>
          </p:cNvSpPr>
          <p:nvPr>
            <p:ph type="sldNum" sz="quarter" idx="11"/>
          </p:nvPr>
        </p:nvSpPr>
        <p:spPr/>
        <p:txBody>
          <a:bodyPr/>
          <a:lstStyle/>
          <a:p>
            <a:fld id="{B7726BB1-BEC8-5848-A8CE-38A28714AB50}" type="slidenum">
              <a:rPr lang="fr-FR" smtClean="0"/>
              <a:pPr/>
              <a:t>‹#›</a:t>
            </a:fld>
            <a:endParaRPr lang="fr-FR" dirty="0"/>
          </a:p>
        </p:txBody>
      </p:sp>
      <p:sp>
        <p:nvSpPr>
          <p:cNvPr id="5" name="ZoneTexte 4"/>
          <p:cNvSpPr txBox="1"/>
          <p:nvPr userDrawn="1"/>
        </p:nvSpPr>
        <p:spPr>
          <a:xfrm>
            <a:off x="901700" y="6414169"/>
            <a:ext cx="6660487" cy="369332"/>
          </a:xfrm>
          <a:prstGeom prst="rect">
            <a:avLst/>
          </a:prstGeom>
          <a:noFill/>
          <a:effectLst>
            <a:outerShdw blurRad="50800" dist="38100" dir="2700000">
              <a:srgbClr val="000000"/>
            </a:outerShdw>
          </a:effectLst>
        </p:spPr>
        <p:txBody>
          <a:bodyPr wrap="square" rtlCol="0">
            <a:spAutoFit/>
          </a:bodyPr>
          <a:lstStyle/>
          <a:p>
            <a:r>
              <a:rPr lang="fr-FR" sz="1800" i="1" dirty="0" smtClean="0">
                <a:solidFill>
                  <a:schemeClr val="bg1"/>
                </a:solidFill>
              </a:rPr>
              <a:t>5. Les perspectives nationales et internationales</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cSld name="1_Vide">
    <p:spTree>
      <p:nvGrpSpPr>
        <p:cNvPr id="1" name=""/>
        <p:cNvGrpSpPr/>
        <p:nvPr/>
      </p:nvGrpSpPr>
      <p:grpSpPr>
        <a:xfrm>
          <a:off x="0" y="0"/>
          <a:ext cx="0" cy="0"/>
          <a:chOff x="0" y="0"/>
          <a:chExt cx="0" cy="0"/>
        </a:xfrm>
      </p:grpSpPr>
      <p:sp>
        <p:nvSpPr>
          <p:cNvPr id="2" name="Rectangle 12"/>
          <p:cNvSpPr>
            <a:spLocks noChangeArrowheads="1"/>
          </p:cNvSpPr>
          <p:nvPr userDrawn="1"/>
        </p:nvSpPr>
        <p:spPr bwMode="auto">
          <a:xfrm>
            <a:off x="0" y="0"/>
            <a:ext cx="1774825" cy="838200"/>
          </a:xfrm>
          <a:prstGeom prst="rect">
            <a:avLst/>
          </a:prstGeom>
          <a:solidFill>
            <a:schemeClr val="bg1"/>
          </a:solidFill>
          <a:ln w="9525">
            <a:noFill/>
            <a:round/>
            <a:headEnd/>
            <a:tailEnd/>
          </a:ln>
        </p:spPr>
        <p:txBody>
          <a:bodyPr>
            <a:prstTxWarp prst="textNoShape">
              <a:avLst/>
            </a:prstTxWarp>
          </a:bodyPr>
          <a:lstStyle/>
          <a:p>
            <a:pPr>
              <a:buFont typeface="Times New Roman" pitchFamily="-112" charset="0"/>
              <a:buNone/>
              <a:defRPr/>
            </a:pPr>
            <a:endParaRPr lang="fr-FR" dirty="0">
              <a:solidFill>
                <a:srgbClr val="3333CC"/>
              </a:solidFill>
              <a:latin typeface="Arial" pitchFamily="-112" charset="0"/>
            </a:endParaRPr>
          </a:p>
        </p:txBody>
      </p:sp>
      <p:sp>
        <p:nvSpPr>
          <p:cNvPr id="4" name="Rectangle 5"/>
          <p:cNvSpPr>
            <a:spLocks noGrp="1" noChangeArrowheads="1"/>
          </p:cNvSpPr>
          <p:nvPr>
            <p:ph type="sldNum" idx="10"/>
          </p:nvPr>
        </p:nvSpPr>
        <p:spPr/>
        <p:txBody>
          <a:bodyPr/>
          <a:lstStyle>
            <a:lvl1pPr>
              <a:defRPr/>
            </a:lvl1pPr>
          </a:lstStyle>
          <a:p>
            <a:pPr>
              <a:defRPr/>
            </a:pPr>
            <a:fld id="{89E348E8-B44D-4E49-80E2-DD9AD8661FA1}" type="slidenum">
              <a:rPr lang="fr-FR"/>
              <a:pPr>
                <a:defRPr/>
              </a:pPr>
              <a:t>‹#›</a:t>
            </a:fld>
            <a:endParaRPr lang="fr-FR" dirty="0"/>
          </a:p>
        </p:txBody>
      </p:sp>
      <p:sp>
        <p:nvSpPr>
          <p:cNvPr id="6" name="ZoneTexte 5"/>
          <p:cNvSpPr txBox="1"/>
          <p:nvPr userDrawn="1"/>
        </p:nvSpPr>
        <p:spPr>
          <a:xfrm>
            <a:off x="870613" y="6450472"/>
            <a:ext cx="6104536" cy="369332"/>
          </a:xfrm>
          <a:prstGeom prst="rect">
            <a:avLst/>
          </a:prstGeom>
          <a:noFill/>
          <a:effectLst>
            <a:outerShdw blurRad="50800" dist="38100" dir="2700000">
              <a:srgbClr val="000000"/>
            </a:outerShdw>
          </a:effectLst>
        </p:spPr>
        <p:txBody>
          <a:bodyPr wrap="square" rtlCol="0">
            <a:spAutoFit/>
          </a:bodyPr>
          <a:lstStyle/>
          <a:p>
            <a:r>
              <a:rPr lang="fr-FR" sz="1800" i="1" dirty="0" smtClean="0">
                <a:solidFill>
                  <a:schemeClr val="bg1"/>
                </a:solidFill>
              </a:rPr>
              <a:t>L’action syndicale</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theme" Target="../theme/theme1.xml"/><Relationship Id="rId9" Type="http://schemas.openxmlformats.org/officeDocument/2006/relationships/image" Target="../media/image1.pdf"/><Relationship Id="rId10" Type="http://schemas.openxmlformats.org/officeDocument/2006/relationships/image" Target="../media/image271.png"/><Relationship Id="rId11"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0" y="6356350"/>
            <a:ext cx="9144000" cy="501650"/>
          </a:xfrm>
          <a:prstGeom prst="rect">
            <a:avLst/>
          </a:prstGeom>
          <a:solidFill>
            <a:srgbClr val="D40C2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7" name="Rectangle 6"/>
          <p:cNvSpPr/>
          <p:nvPr userDrawn="1"/>
        </p:nvSpPr>
        <p:spPr>
          <a:xfrm rot="21319254">
            <a:off x="110020" y="6459612"/>
            <a:ext cx="314175" cy="301084"/>
          </a:xfrm>
          <a:prstGeom prst="rect">
            <a:avLst/>
          </a:prstGeom>
          <a:solidFill>
            <a:srgbClr val="A9CC2A"/>
          </a:solidFill>
          <a:ln w="19050" cap="flat" cmpd="sng" algn="ctr">
            <a:solidFill>
              <a:schemeClr val="bg1"/>
            </a:solidFill>
            <a:prstDash val="solid"/>
            <a:round/>
            <a:headEnd type="none" w="med" len="med"/>
            <a:tailEnd type="none" w="med" len="med"/>
          </a:ln>
          <a:effectLst>
            <a:outerShdw blurRad="40000" dist="23000" dir="786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2" name="Espace réservé du titre 1"/>
          <p:cNvSpPr>
            <a:spLocks noGrp="1"/>
          </p:cNvSpPr>
          <p:nvPr>
            <p:ph type="title"/>
          </p:nvPr>
        </p:nvSpPr>
        <p:spPr>
          <a:xfrm>
            <a:off x="457200" y="274638"/>
            <a:ext cx="8229600" cy="1143000"/>
          </a:xfrm>
          <a:prstGeom prst="rect">
            <a:avLst/>
          </a:prstGeom>
          <a:noFill/>
          <a:effectLst>
            <a:outerShdw dist="50800" dir="9000000">
              <a:schemeClr val="bg1"/>
            </a:outerShdw>
          </a:effectLst>
        </p:spPr>
        <p:txBody>
          <a:bodyPr vert="horz" lIns="91440" tIns="45720" rIns="91440" bIns="45720" rtlCol="0" anchor="ctr">
            <a:normAutofit/>
          </a:bodyPr>
          <a:lstStyle/>
          <a:p>
            <a:r>
              <a:rPr lang="fr-FR" dirty="0" smtClean="0"/>
              <a:t>Cliquez et modifiez le titre</a:t>
            </a:r>
            <a:endParaRPr lang="fr-FR" dirty="0"/>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6" name="Espace réservé du numéro de diapositive 5"/>
          <p:cNvSpPr>
            <a:spLocks noGrp="1"/>
          </p:cNvSpPr>
          <p:nvPr>
            <p:ph type="sldNum" sz="quarter" idx="4"/>
          </p:nvPr>
        </p:nvSpPr>
        <p:spPr>
          <a:xfrm rot="21329486">
            <a:off x="36128" y="6419391"/>
            <a:ext cx="463618" cy="371863"/>
          </a:xfrm>
          <a:prstGeom prst="rect">
            <a:avLst/>
          </a:prstGeom>
        </p:spPr>
        <p:txBody>
          <a:bodyPr vert="horz" lIns="91440" tIns="45720" rIns="91440" bIns="45720" rtlCol="0" anchor="ctr"/>
          <a:lstStyle>
            <a:lvl1pPr algn="ctr">
              <a:defRPr sz="1600">
                <a:solidFill>
                  <a:schemeClr val="bg1"/>
                </a:solidFill>
                <a:latin typeface="Avenir Next Condensed Demi Bold"/>
                <a:cs typeface="Avenir Next Condensed Demi Bold"/>
              </a:defRPr>
            </a:lvl1pPr>
          </a:lstStyle>
          <a:p>
            <a:fld id="{B7726BB1-BEC8-5848-A8CE-38A28714AB50}" type="slidenum">
              <a:rPr lang="fr-FR" smtClean="0"/>
              <a:pPr/>
              <a:t>‹#›</a:t>
            </a:fld>
            <a:endParaRPr lang="fr-FR" dirty="0"/>
          </a:p>
        </p:txBody>
      </p:sp>
      <p:pic>
        <p:nvPicPr>
          <p:cNvPr id="9" name="Image 8" descr="04 logo snesup q small.pdf"/>
          <p:cNvPicPr>
            <a:picLocks noChangeAspect="1"/>
          </p:cNvPicPr>
          <p:nvPr userDrawn="1"/>
        </p:nvPicPr>
        <mc:AlternateContent xmlns:ma="http://schemas.microsoft.com/office/mac/drawingml/2008/main">
          <mc:Choice Requires="ma">
            <p:blipFill>
              <a:blip r:embed="rId9"/>
              <a:stretch>
                <a:fillRect/>
              </a:stretch>
            </p:blipFill>
          </mc:Choice>
          <mc:Fallback xmlns:ma="http://schemas.microsoft.com/office/mac/drawingml/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blipFill>
              <a:blip r:embed="rId10"/>
              <a:stretch>
                <a:fillRect/>
              </a:stretch>
            </p:blipFill>
          </mc:Fallback>
        </mc:AlternateContent>
        <p:spPr>
          <a:xfrm>
            <a:off x="7973790" y="6324042"/>
            <a:ext cx="1079500" cy="482600"/>
          </a:xfrm>
          <a:prstGeom prst="rect">
            <a:avLst/>
          </a:prstGeom>
          <a:effectLst>
            <a:outerShdw blurRad="50800" dist="38100" dir="8700000">
              <a:srgbClr val="000000">
                <a:alpha val="43000"/>
              </a:srgbClr>
            </a:outerShdw>
          </a:effectLst>
        </p:spPr>
      </p:pic>
      <p:pic>
        <p:nvPicPr>
          <p:cNvPr id="10" name="Image 9" descr="Capture d’écran 2017-05-06 à 10.21.21.png"/>
          <p:cNvPicPr>
            <a:picLocks noChangeAspect="1"/>
          </p:cNvPicPr>
          <p:nvPr userDrawn="1"/>
        </p:nvPicPr>
        <p:blipFill>
          <a:blip r:embed="rId11"/>
          <a:stretch>
            <a:fillRect/>
          </a:stretch>
        </p:blipFill>
        <p:spPr>
          <a:xfrm rot="21295193">
            <a:off x="103367" y="63260"/>
            <a:ext cx="813396" cy="603959"/>
          </a:xfrm>
          <a:prstGeom prst="rect">
            <a:avLst/>
          </a:prstGeom>
          <a:effectLst>
            <a:outerShdw blurRad="50800" dist="38100" dir="9060000">
              <a:srgbClr val="000000">
                <a:alpha val="43000"/>
              </a:srgbClr>
            </a:outerShdw>
          </a:effectLst>
        </p:spPr>
      </p:pic>
    </p:spTree>
  </p:cSld>
  <p:clrMap bg1="lt1" tx1="dk1" bg2="lt2" tx2="dk2" accent1="accent1" accent2="accent2" accent3="accent3" accent4="accent4" accent5="accent5" accent6="accent6" hlink="hlink" folHlink="folHlink"/>
  <p:sldLayoutIdLst>
    <p:sldLayoutId id="2147483649" r:id="rId1"/>
    <p:sldLayoutId id="2147483654" r:id="rId2"/>
    <p:sldLayoutId id="2147483656" r:id="rId3"/>
    <p:sldLayoutId id="2147483657" r:id="rId4"/>
    <p:sldLayoutId id="2147483658" r:id="rId5"/>
    <p:sldLayoutId id="2147483659" r:id="rId6"/>
    <p:sldLayoutId id="2147483655" r:id="rId7"/>
  </p:sldLayoutIdLst>
  <p:timing>
    <p:tnLst>
      <p:par>
        <p:cTn id="1" dur="indefinite" restart="never" nodeType="tmRoot"/>
      </p:par>
    </p:tnLst>
  </p:timing>
  <p:hf hdr="0" ftr="0" dt="0"/>
  <p:txStyles>
    <p:titleStyle>
      <a:lvl1pPr algn="ctr" defTabSz="457200" rtl="0" eaLnBrk="1" latinLnBrk="0" hangingPunct="1">
        <a:spcBef>
          <a:spcPct val="0"/>
        </a:spcBef>
        <a:buNone/>
        <a:defRPr sz="4400" kern="1200">
          <a:solidFill>
            <a:srgbClr val="D40C2A"/>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accent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accent3">
              <a:lumMod val="75000"/>
            </a:schemeClr>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F2C306"/>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lumMod val="50000"/>
              <a:lumOff val="50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4.png"/><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6.png"/><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1" Type="http://schemas.openxmlformats.org/officeDocument/2006/relationships/slideLayout" Target="../slideLayouts/slideLayout5.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 Id="rId3" Type="http://schemas.openxmlformats.org/officeDocument/2006/relationships/image" Target="../media/image20.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1.png"/></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4" Type="http://schemas.openxmlformats.org/officeDocument/2006/relationships/image" Target="../media/image23.png"/><Relationship Id="rId5" Type="http://schemas.openxmlformats.org/officeDocument/2006/relationships/image" Target="../media/image24.jpeg"/><Relationship Id="rId6" Type="http://schemas.openxmlformats.org/officeDocument/2006/relationships/image" Target="../media/image25.png"/><Relationship Id="rId7" Type="http://schemas.openxmlformats.org/officeDocument/2006/relationships/image" Target="../media/image26.png"/><Relationship Id="rId8" Type="http://schemas.openxmlformats.org/officeDocument/2006/relationships/image" Target="../media/image27.png"/><Relationship Id="rId9" Type="http://schemas.openxmlformats.org/officeDocument/2006/relationships/comments" Target="../comments/comment3.xml"/><Relationship Id="rId1" Type="http://schemas.openxmlformats.org/officeDocument/2006/relationships/slideLayout" Target="../slideLayouts/slideLayout6.xml"/><Relationship Id="rId2" Type="http://schemas.openxmlformats.org/officeDocument/2006/relationships/notesSlide" Target="../notesSlides/notesSlide1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2.png"/><Relationship Id="rId5" Type="http://schemas.openxmlformats.org/officeDocument/2006/relationships/comments" Target="../comments/comment1.xml"/><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png"/><Relationship Id="rId5" Type="http://schemas.openxmlformats.org/officeDocument/2006/relationships/comments" Target="../comments/comment2.xml"/><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df"/><Relationship Id="rId5"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png"/><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Rectangle 5"/>
          <p:cNvSpPr/>
          <p:nvPr/>
        </p:nvSpPr>
        <p:spPr>
          <a:xfrm>
            <a:off x="0" y="0"/>
            <a:ext cx="9144000" cy="1270000"/>
          </a:xfrm>
          <a:prstGeom prst="rect">
            <a:avLst/>
          </a:prstGeom>
          <a:solidFill>
            <a:srgbClr val="AFD42A"/>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2" name="Titre 1"/>
          <p:cNvSpPr>
            <a:spLocks noGrp="1"/>
          </p:cNvSpPr>
          <p:nvPr>
            <p:ph type="ctrTitle"/>
          </p:nvPr>
        </p:nvSpPr>
        <p:spPr>
          <a:xfrm>
            <a:off x="378973" y="1574800"/>
            <a:ext cx="8378371" cy="2789381"/>
          </a:xfrm>
        </p:spPr>
        <p:txBody>
          <a:bodyPr>
            <a:normAutofit/>
          </a:bodyPr>
          <a:lstStyle/>
          <a:p>
            <a:r>
              <a:rPr lang="fr-FR" sz="3200" dirty="0" smtClean="0"/>
              <a:t>L’évolution des universités françaises face aux politiques néolibérales mises en place par l’État </a:t>
            </a:r>
            <a:br>
              <a:rPr lang="fr-FR" sz="3200" dirty="0" smtClean="0"/>
            </a:br>
            <a:r>
              <a:rPr lang="fr-FR" sz="3200" dirty="0" smtClean="0"/>
              <a:t>– la stratégie de l’iceberg –</a:t>
            </a:r>
            <a:endParaRPr lang="fr-FR" sz="3200" dirty="0"/>
          </a:p>
        </p:txBody>
      </p:sp>
      <p:sp>
        <p:nvSpPr>
          <p:cNvPr id="3" name="Sous-titre 2"/>
          <p:cNvSpPr>
            <a:spLocks noGrp="1"/>
          </p:cNvSpPr>
          <p:nvPr>
            <p:ph type="subTitle" idx="1"/>
          </p:nvPr>
        </p:nvSpPr>
        <p:spPr>
          <a:xfrm>
            <a:off x="685800" y="4768272"/>
            <a:ext cx="7929796" cy="1429328"/>
          </a:xfrm>
        </p:spPr>
        <p:txBody>
          <a:bodyPr>
            <a:normAutofit/>
          </a:bodyPr>
          <a:lstStyle/>
          <a:p>
            <a:r>
              <a:rPr lang="fr-FR" sz="2400" dirty="0" smtClean="0">
                <a:solidFill>
                  <a:schemeClr val="tx1"/>
                </a:solidFill>
              </a:rPr>
              <a:t>Hervé Christofol, </a:t>
            </a:r>
            <a:r>
              <a:rPr lang="fr-FR" sz="2400" dirty="0" smtClean="0"/>
              <a:t>secrétaire général du syndicat national des enseignants du supérieur, </a:t>
            </a:r>
            <a:r>
              <a:rPr lang="fr-FR" sz="2400" dirty="0" smtClean="0">
                <a:solidFill>
                  <a:srgbClr val="000000"/>
                </a:solidFill>
              </a:rPr>
              <a:t>SNESUP-FSU</a:t>
            </a:r>
          </a:p>
          <a:p>
            <a:r>
              <a:rPr lang="fr-FR" sz="2400" dirty="0" err="1" smtClean="0">
                <a:solidFill>
                  <a:srgbClr val="000000"/>
                </a:solidFill>
              </a:rPr>
              <a:t>herve.christofol@snesup.fr</a:t>
            </a:r>
            <a:endParaRPr lang="fr-FR" sz="2400" dirty="0">
              <a:solidFill>
                <a:srgbClr val="000000"/>
              </a:solidFill>
            </a:endParaRPr>
          </a:p>
        </p:txBody>
      </p:sp>
      <p:sp>
        <p:nvSpPr>
          <p:cNvPr id="4" name="Espace réservé du numéro de diapositive 3"/>
          <p:cNvSpPr>
            <a:spLocks noGrp="1"/>
          </p:cNvSpPr>
          <p:nvPr>
            <p:ph type="sldNum" sz="quarter" idx="12"/>
          </p:nvPr>
        </p:nvSpPr>
        <p:spPr/>
        <p:txBody>
          <a:bodyPr/>
          <a:lstStyle/>
          <a:p>
            <a:fld id="{B7726BB1-BEC8-5848-A8CE-38A28714AB50}" type="slidenum">
              <a:rPr lang="fr-FR" smtClean="0"/>
              <a:pPr/>
              <a:t>1</a:t>
            </a:fld>
            <a:endParaRPr lang="fr-FR" dirty="0"/>
          </a:p>
        </p:txBody>
      </p:sp>
      <p:pic>
        <p:nvPicPr>
          <p:cNvPr id="5" name="Image 4" descr="Capture d’écran 2017-05-06 à 10.21.21.png"/>
          <p:cNvPicPr>
            <a:picLocks noChangeAspect="1"/>
          </p:cNvPicPr>
          <p:nvPr/>
        </p:nvPicPr>
        <p:blipFill>
          <a:blip r:embed="rId3"/>
          <a:stretch>
            <a:fillRect/>
          </a:stretch>
        </p:blipFill>
        <p:spPr>
          <a:xfrm rot="21237867">
            <a:off x="455886" y="107138"/>
            <a:ext cx="2120900" cy="1574800"/>
          </a:xfrm>
          <a:prstGeom prst="rect">
            <a:avLst/>
          </a:prstGeom>
          <a:effectLst>
            <a:outerShdw blurRad="50800" dist="38100" dir="8640000">
              <a:srgbClr val="000000">
                <a:alpha val="43000"/>
              </a:srgbClr>
            </a:outerShdw>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Titre 6"/>
          <p:cNvSpPr>
            <a:spLocks noGrp="1"/>
          </p:cNvSpPr>
          <p:nvPr>
            <p:ph type="title"/>
          </p:nvPr>
        </p:nvSpPr>
        <p:spPr/>
        <p:txBody>
          <a:bodyPr/>
          <a:lstStyle/>
          <a:p>
            <a:r>
              <a:rPr lang="fr-FR" dirty="0" smtClean="0"/>
              <a:t>« Autonomie »</a:t>
            </a:r>
            <a:endParaRPr lang="fr-FR" dirty="0"/>
          </a:p>
        </p:txBody>
      </p:sp>
      <p:sp>
        <p:nvSpPr>
          <p:cNvPr id="2" name="Espace réservé du numéro de diapositive 1"/>
          <p:cNvSpPr>
            <a:spLocks noGrp="1"/>
          </p:cNvSpPr>
          <p:nvPr>
            <p:ph type="sldNum" sz="quarter" idx="11"/>
          </p:nvPr>
        </p:nvSpPr>
        <p:spPr/>
        <p:txBody>
          <a:bodyPr/>
          <a:lstStyle/>
          <a:p>
            <a:pPr>
              <a:defRPr/>
            </a:pPr>
            <a:fld id="{89E348E8-B44D-4E49-80E2-DD9AD8661FA1}" type="slidenum">
              <a:rPr lang="fr-FR" smtClean="0"/>
              <a:pPr>
                <a:defRPr/>
              </a:pPr>
              <a:t>10</a:t>
            </a:fld>
            <a:endParaRPr lang="fr-FR" dirty="0"/>
          </a:p>
        </p:txBody>
      </p:sp>
      <p:sp>
        <p:nvSpPr>
          <p:cNvPr id="3" name="Espace réservé du texte 2"/>
          <p:cNvSpPr>
            <a:spLocks noGrp="1"/>
          </p:cNvSpPr>
          <p:nvPr>
            <p:ph type="body" idx="4294967295"/>
          </p:nvPr>
        </p:nvSpPr>
        <p:spPr>
          <a:xfrm>
            <a:off x="0" y="1104900"/>
            <a:ext cx="9144000" cy="5021263"/>
          </a:xfrm>
        </p:spPr>
        <p:txBody>
          <a:bodyPr>
            <a:normAutofit lnSpcReduction="10000"/>
          </a:bodyPr>
          <a:lstStyle/>
          <a:p>
            <a:pPr rtl="0" eaLnBrk="1" latinLnBrk="0" hangingPunct="1"/>
            <a:r>
              <a:rPr lang="fr-FR" dirty="0" smtClean="0"/>
              <a:t>La gestion des budgets de </a:t>
            </a:r>
            <a:r>
              <a:rPr lang="fr-FR" b="1" dirty="0" smtClean="0">
                <a:solidFill>
                  <a:schemeClr val="accent3">
                    <a:lumMod val="75000"/>
                  </a:schemeClr>
                </a:solidFill>
              </a:rPr>
              <a:t>fonctionnement</a:t>
            </a:r>
            <a:r>
              <a:rPr lang="fr-FR" dirty="0" smtClean="0"/>
              <a:t>, </a:t>
            </a:r>
            <a:r>
              <a:rPr lang="fr-FR" b="1" dirty="0" smtClean="0">
                <a:solidFill>
                  <a:schemeClr val="accent3">
                    <a:lumMod val="75000"/>
                  </a:schemeClr>
                </a:solidFill>
              </a:rPr>
              <a:t>d’investissement</a:t>
            </a:r>
            <a:r>
              <a:rPr lang="fr-FR" dirty="0" smtClean="0"/>
              <a:t> et de la </a:t>
            </a:r>
            <a:r>
              <a:rPr lang="fr-FR" b="1" dirty="0" smtClean="0">
                <a:solidFill>
                  <a:schemeClr val="accent3">
                    <a:lumMod val="75000"/>
                  </a:schemeClr>
                </a:solidFill>
              </a:rPr>
              <a:t>masse salariale </a:t>
            </a:r>
            <a:r>
              <a:rPr lang="fr-FR" dirty="0" smtClean="0">
                <a:latin typeface="Wingdings"/>
                <a:ea typeface="Wingdings"/>
                <a:cs typeface="Wingdings"/>
              </a:rPr>
              <a:t></a:t>
            </a:r>
            <a:r>
              <a:rPr lang="fr-FR" dirty="0" smtClean="0"/>
              <a:t> +400%</a:t>
            </a:r>
          </a:p>
          <a:p>
            <a:pPr rtl="0" eaLnBrk="1" latinLnBrk="0" hangingPunct="1"/>
            <a:r>
              <a:rPr lang="fr-FR" dirty="0" smtClean="0"/>
              <a:t>Un plafond d’</a:t>
            </a:r>
            <a:r>
              <a:rPr lang="fr-FR" b="1" dirty="0" smtClean="0">
                <a:solidFill>
                  <a:srgbClr val="FF6600"/>
                </a:solidFill>
              </a:rPr>
              <a:t>emplois</a:t>
            </a:r>
            <a:r>
              <a:rPr lang="fr-FR" dirty="0" smtClean="0"/>
              <a:t> d’État</a:t>
            </a:r>
          </a:p>
          <a:p>
            <a:r>
              <a:rPr lang="fr-FR" dirty="0" smtClean="0"/>
              <a:t>La </a:t>
            </a:r>
            <a:r>
              <a:rPr lang="fr-FR" b="1" dirty="0" smtClean="0">
                <a:solidFill>
                  <a:srgbClr val="850FC9"/>
                </a:solidFill>
              </a:rPr>
              <a:t>Fongibilité </a:t>
            </a:r>
            <a:r>
              <a:rPr lang="fr-FR" dirty="0" smtClean="0"/>
              <a:t>asymétrique</a:t>
            </a:r>
          </a:p>
          <a:p>
            <a:r>
              <a:rPr lang="fr-FR" dirty="0" smtClean="0"/>
              <a:t>Une </a:t>
            </a:r>
            <a:r>
              <a:rPr lang="fr-FR" b="1" dirty="0" smtClean="0">
                <a:solidFill>
                  <a:schemeClr val="bg2">
                    <a:lumMod val="50000"/>
                  </a:schemeClr>
                </a:solidFill>
              </a:rPr>
              <a:t>Négociation </a:t>
            </a:r>
            <a:r>
              <a:rPr lang="fr-FR" dirty="0" smtClean="0"/>
              <a:t>technique :</a:t>
            </a:r>
          </a:p>
          <a:p>
            <a:pPr lvl="1"/>
            <a:r>
              <a:rPr lang="fr-FR" dirty="0" smtClean="0"/>
              <a:t>Hypothèse de GVT nul</a:t>
            </a:r>
          </a:p>
          <a:p>
            <a:pPr lvl="1"/>
            <a:r>
              <a:rPr lang="fr-FR" dirty="0" smtClean="0"/>
              <a:t>Inflation nulle</a:t>
            </a:r>
          </a:p>
          <a:p>
            <a:pPr lvl="1"/>
            <a:r>
              <a:rPr lang="fr-FR" dirty="0" smtClean="0"/>
              <a:t>Activité stable</a:t>
            </a:r>
          </a:p>
          <a:p>
            <a:pPr lvl="1"/>
            <a:r>
              <a:rPr lang="fr-FR" dirty="0" smtClean="0"/>
              <a:t>Dotations équitables</a:t>
            </a:r>
          </a:p>
          <a:p>
            <a:pPr lvl="1"/>
            <a:r>
              <a:rPr lang="fr-FR" dirty="0" smtClean="0"/>
              <a:t>Financer la croissance par des ressources propres …</a:t>
            </a:r>
            <a:endParaRPr lang="fr-FR" dirty="0"/>
          </a:p>
        </p:txBody>
      </p:sp>
      <p:pic>
        <p:nvPicPr>
          <p:cNvPr id="6" name="Image 5" descr="Capture d’écran 2017-05-06 à 22.48.04.png"/>
          <p:cNvPicPr>
            <a:picLocks noChangeAspect="1"/>
          </p:cNvPicPr>
          <p:nvPr/>
        </p:nvPicPr>
        <p:blipFill>
          <a:blip r:embed="rId3"/>
          <a:stretch>
            <a:fillRect/>
          </a:stretch>
        </p:blipFill>
        <p:spPr>
          <a:xfrm>
            <a:off x="7810500" y="52686"/>
            <a:ext cx="1291734" cy="731253"/>
          </a:xfrm>
          <a:prstGeom prst="rect">
            <a:avLst/>
          </a:prstGeom>
          <a:effectLst>
            <a:outerShdw blurRad="50800" dist="38100" dir="9000000">
              <a:srgbClr val="000000">
                <a:alpha val="43000"/>
              </a:srgbClr>
            </a:outerShdw>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 Excellence »</a:t>
            </a:r>
            <a:endParaRPr lang="fr-FR" dirty="0"/>
          </a:p>
        </p:txBody>
      </p:sp>
      <p:sp>
        <p:nvSpPr>
          <p:cNvPr id="3" name="Espace réservé du numéro de diapositive 2"/>
          <p:cNvSpPr>
            <a:spLocks noGrp="1"/>
          </p:cNvSpPr>
          <p:nvPr>
            <p:ph type="sldNum" sz="quarter" idx="11"/>
          </p:nvPr>
        </p:nvSpPr>
        <p:spPr/>
        <p:txBody>
          <a:bodyPr/>
          <a:lstStyle/>
          <a:p>
            <a:fld id="{B7726BB1-BEC8-5848-A8CE-38A28714AB50}" type="slidenum">
              <a:rPr lang="fr-FR" smtClean="0"/>
              <a:pPr/>
              <a:t>11</a:t>
            </a:fld>
            <a:endParaRPr lang="fr-FR" dirty="0"/>
          </a:p>
        </p:txBody>
      </p:sp>
      <p:sp>
        <p:nvSpPr>
          <p:cNvPr id="4" name="Espace réservé du texte 3"/>
          <p:cNvSpPr>
            <a:spLocks noGrp="1"/>
          </p:cNvSpPr>
          <p:nvPr>
            <p:ph type="body" idx="4294967295"/>
          </p:nvPr>
        </p:nvSpPr>
        <p:spPr>
          <a:xfrm>
            <a:off x="-41271" y="990600"/>
            <a:ext cx="4714871" cy="5135563"/>
          </a:xfrm>
        </p:spPr>
        <p:txBody>
          <a:bodyPr>
            <a:normAutofit lnSpcReduction="10000"/>
          </a:bodyPr>
          <a:lstStyle/>
          <a:p>
            <a:pPr marL="342900" lvl="1" indent="-342900">
              <a:buNone/>
            </a:pPr>
            <a:r>
              <a:rPr lang="fr-FR" sz="2400" dirty="0" smtClean="0">
                <a:solidFill>
                  <a:schemeClr val="tx1"/>
                </a:solidFill>
              </a:rPr>
              <a:t>•	Financements sur appel à projet </a:t>
            </a:r>
            <a:r>
              <a:rPr lang="fr-FR" sz="2400" b="1" dirty="0" smtClean="0">
                <a:solidFill>
                  <a:srgbClr val="948A54"/>
                </a:solidFill>
              </a:rPr>
              <a:t>concurrentiels </a:t>
            </a:r>
            <a:r>
              <a:rPr lang="fr-FR" sz="2400" dirty="0" smtClean="0"/>
              <a:t>PIA1, PIA2 (Idex, LaBex, EquipEx, Isite, Idefi, …)</a:t>
            </a:r>
          </a:p>
          <a:p>
            <a:pPr rtl="0" eaLnBrk="1" latinLnBrk="0" hangingPunct="1">
              <a:buNone/>
            </a:pPr>
            <a:r>
              <a:rPr lang="fr-FR" sz="2400" dirty="0" smtClean="0"/>
              <a:t>•	Critère d’attribution</a:t>
            </a:r>
          </a:p>
          <a:p>
            <a:pPr lvl="1"/>
            <a:r>
              <a:rPr lang="fr-FR" sz="2000" dirty="0" smtClean="0"/>
              <a:t>gouvernance </a:t>
            </a:r>
            <a:r>
              <a:rPr lang="fr-FR" sz="2000" dirty="0" smtClean="0">
                <a:latin typeface="Wingdings"/>
                <a:ea typeface="Wingdings"/>
                <a:cs typeface="Wingdings"/>
              </a:rPr>
              <a:t></a:t>
            </a:r>
            <a:r>
              <a:rPr lang="fr-FR" sz="2000" dirty="0" smtClean="0"/>
              <a:t> </a:t>
            </a:r>
            <a:r>
              <a:rPr lang="fr-FR" sz="2000" b="1" dirty="0" smtClean="0">
                <a:solidFill>
                  <a:schemeClr val="accent2"/>
                </a:solidFill>
              </a:rPr>
              <a:t>pilotage “resserré”</a:t>
            </a:r>
            <a:r>
              <a:rPr lang="fr-FR" sz="2000" dirty="0" smtClean="0"/>
              <a:t>,</a:t>
            </a:r>
          </a:p>
          <a:p>
            <a:pPr lvl="1"/>
            <a:r>
              <a:rPr lang="fr-FR" sz="2000" dirty="0" smtClean="0"/>
              <a:t>structuration </a:t>
            </a:r>
            <a:r>
              <a:rPr lang="fr-FR" sz="2000" dirty="0" smtClean="0">
                <a:latin typeface="Wingdings"/>
                <a:ea typeface="Wingdings"/>
                <a:cs typeface="Wingdings"/>
              </a:rPr>
              <a:t></a:t>
            </a:r>
            <a:r>
              <a:rPr lang="fr-FR" sz="2000" dirty="0" smtClean="0"/>
              <a:t> </a:t>
            </a:r>
            <a:r>
              <a:rPr lang="fr-FR" sz="2000" b="1" dirty="0" smtClean="0">
                <a:solidFill>
                  <a:schemeClr val="accent2"/>
                </a:solidFill>
              </a:rPr>
              <a:t>fusion</a:t>
            </a:r>
            <a:r>
              <a:rPr lang="fr-FR" sz="2000" dirty="0" smtClean="0"/>
              <a:t>,</a:t>
            </a:r>
          </a:p>
          <a:p>
            <a:pPr lvl="1"/>
            <a:r>
              <a:rPr lang="fr-FR" sz="2000" dirty="0" smtClean="0"/>
              <a:t>productivité </a:t>
            </a:r>
            <a:r>
              <a:rPr lang="fr-FR" sz="2000" dirty="0" smtClean="0">
                <a:latin typeface="Wingdings"/>
                <a:ea typeface="Wingdings"/>
                <a:cs typeface="Wingdings"/>
              </a:rPr>
              <a:t></a:t>
            </a:r>
            <a:r>
              <a:rPr lang="fr-FR" sz="2000" dirty="0" smtClean="0"/>
              <a:t> </a:t>
            </a:r>
            <a:r>
              <a:rPr lang="fr-FR" sz="2000" b="1" dirty="0" smtClean="0">
                <a:solidFill>
                  <a:schemeClr val="accent2"/>
                </a:solidFill>
              </a:rPr>
              <a:t>exclusion</a:t>
            </a:r>
            <a:r>
              <a:rPr lang="fr-FR" sz="2000" dirty="0" smtClean="0"/>
              <a:t>.</a:t>
            </a:r>
          </a:p>
          <a:p>
            <a:r>
              <a:rPr lang="fr-FR" sz="2400" dirty="0" smtClean="0"/>
              <a:t>Bilan à 6 ans de compétition : </a:t>
            </a:r>
          </a:p>
          <a:p>
            <a:pPr lvl="1"/>
            <a:r>
              <a:rPr lang="fr-FR" sz="2000" dirty="0" smtClean="0"/>
              <a:t>4,7 Md€ distribués</a:t>
            </a:r>
          </a:p>
          <a:p>
            <a:pPr lvl="1"/>
            <a:r>
              <a:rPr lang="fr-FR" sz="2000" dirty="0" smtClean="0"/>
              <a:t>850M€/an État + 2,5Md€/a  Univ</a:t>
            </a:r>
          </a:p>
          <a:p>
            <a:pPr lvl="1"/>
            <a:r>
              <a:rPr lang="fr-FR" sz="2000" dirty="0" smtClean="0"/>
              <a:t>11 Idex, 9 Isite : reproduction et accentuation des </a:t>
            </a:r>
            <a:r>
              <a:rPr lang="fr-FR" sz="2000" b="1" dirty="0" smtClean="0">
                <a:solidFill>
                  <a:srgbClr val="948A54"/>
                </a:solidFill>
              </a:rPr>
              <a:t>inégalités</a:t>
            </a:r>
          </a:p>
          <a:p>
            <a:pPr lvl="1"/>
            <a:r>
              <a:rPr lang="fr-FR" sz="2000" b="1" dirty="0" smtClean="0">
                <a:solidFill>
                  <a:schemeClr val="bg2">
                    <a:lumMod val="50000"/>
                  </a:schemeClr>
                </a:solidFill>
              </a:rPr>
              <a:t>Arrosage </a:t>
            </a:r>
            <a:r>
              <a:rPr lang="fr-FR" sz="2000" dirty="0" smtClean="0"/>
              <a:t>des équipes déjà dotées</a:t>
            </a:r>
          </a:p>
          <a:p>
            <a:pPr lvl="1"/>
            <a:r>
              <a:rPr lang="fr-FR" sz="2000" b="1" dirty="0" smtClean="0">
                <a:solidFill>
                  <a:srgbClr val="948A54"/>
                </a:solidFill>
              </a:rPr>
              <a:t>Éclatement </a:t>
            </a:r>
            <a:r>
              <a:rPr lang="fr-FR" sz="2000" dirty="0" smtClean="0"/>
              <a:t>des équipes, </a:t>
            </a:r>
            <a:r>
              <a:rPr lang="fr-FR" sz="2000" b="1" dirty="0" smtClean="0">
                <a:solidFill>
                  <a:srgbClr val="948A54"/>
                </a:solidFill>
              </a:rPr>
              <a:t>déficit </a:t>
            </a:r>
            <a:r>
              <a:rPr lang="fr-FR" sz="2000" dirty="0" smtClean="0"/>
              <a:t>des établissements</a:t>
            </a:r>
          </a:p>
        </p:txBody>
      </p:sp>
      <p:pic>
        <p:nvPicPr>
          <p:cNvPr id="5" name="Image 4"/>
          <p:cNvPicPr>
            <a:picLocks noChangeAspect="1"/>
          </p:cNvPicPr>
          <p:nvPr/>
        </p:nvPicPr>
        <p:blipFill>
          <a:blip r:embed="rId3"/>
          <a:stretch>
            <a:fillRect/>
          </a:stretch>
        </p:blipFill>
        <p:spPr>
          <a:xfrm>
            <a:off x="4495730" y="1092238"/>
            <a:ext cx="4634041" cy="5142499"/>
          </a:xfrm>
          <a:prstGeom prst="rect">
            <a:avLst/>
          </a:prstGeom>
        </p:spPr>
      </p:pic>
      <p:pic>
        <p:nvPicPr>
          <p:cNvPr id="8" name="Image 7" descr="Capture d’écran 2017-05-06 à 22.48.04.png"/>
          <p:cNvPicPr>
            <a:picLocks noChangeAspect="1"/>
          </p:cNvPicPr>
          <p:nvPr/>
        </p:nvPicPr>
        <p:blipFill>
          <a:blip r:embed="rId4"/>
          <a:stretch>
            <a:fillRect/>
          </a:stretch>
        </p:blipFill>
        <p:spPr>
          <a:xfrm>
            <a:off x="7810500" y="52686"/>
            <a:ext cx="1291734" cy="731253"/>
          </a:xfrm>
          <a:prstGeom prst="rect">
            <a:avLst/>
          </a:prstGeom>
          <a:effectLst>
            <a:outerShdw blurRad="50800" dist="38100" dir="9000000">
              <a:srgbClr val="000000">
                <a:alpha val="43000"/>
              </a:srgbClr>
            </a:outerShdw>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 name="Image 6" descr="Capture d’écran 2017-05-06 à 22.48.04.png"/>
          <p:cNvPicPr>
            <a:picLocks noChangeAspect="1"/>
          </p:cNvPicPr>
          <p:nvPr/>
        </p:nvPicPr>
        <p:blipFill>
          <a:blip r:embed="rId3"/>
          <a:stretch>
            <a:fillRect/>
          </a:stretch>
        </p:blipFill>
        <p:spPr>
          <a:xfrm>
            <a:off x="7810500" y="52686"/>
            <a:ext cx="1291734" cy="731253"/>
          </a:xfrm>
          <a:prstGeom prst="rect">
            <a:avLst/>
          </a:prstGeom>
          <a:effectLst>
            <a:outerShdw blurRad="50800" dist="38100" dir="9000000">
              <a:srgbClr val="000000">
                <a:alpha val="43000"/>
              </a:srgbClr>
            </a:outerShdw>
          </a:effectLst>
        </p:spPr>
      </p:pic>
      <p:sp>
        <p:nvSpPr>
          <p:cNvPr id="2" name="Titre 1"/>
          <p:cNvSpPr>
            <a:spLocks noGrp="1"/>
          </p:cNvSpPr>
          <p:nvPr>
            <p:ph type="title"/>
          </p:nvPr>
        </p:nvSpPr>
        <p:spPr/>
        <p:txBody>
          <a:bodyPr/>
          <a:lstStyle/>
          <a:p>
            <a:r>
              <a:rPr lang="fr-FR" dirty="0" smtClean="0"/>
              <a:t>Regroupements</a:t>
            </a:r>
            <a:endParaRPr lang="fr-FR" dirty="0"/>
          </a:p>
        </p:txBody>
      </p:sp>
      <p:sp>
        <p:nvSpPr>
          <p:cNvPr id="3" name="Espace réservé du numéro de diapositive 2"/>
          <p:cNvSpPr>
            <a:spLocks noGrp="1"/>
          </p:cNvSpPr>
          <p:nvPr>
            <p:ph type="sldNum" sz="quarter" idx="11"/>
          </p:nvPr>
        </p:nvSpPr>
        <p:spPr/>
        <p:txBody>
          <a:bodyPr/>
          <a:lstStyle/>
          <a:p>
            <a:fld id="{B7726BB1-BEC8-5848-A8CE-38A28714AB50}" type="slidenum">
              <a:rPr lang="fr-FR" smtClean="0"/>
              <a:pPr/>
              <a:t>12</a:t>
            </a:fld>
            <a:endParaRPr lang="fr-FR" dirty="0"/>
          </a:p>
        </p:txBody>
      </p:sp>
      <p:sp>
        <p:nvSpPr>
          <p:cNvPr id="4" name="Espace réservé du texte 3"/>
          <p:cNvSpPr>
            <a:spLocks noGrp="1"/>
          </p:cNvSpPr>
          <p:nvPr>
            <p:ph type="body" idx="4294967295"/>
          </p:nvPr>
        </p:nvSpPr>
        <p:spPr>
          <a:xfrm>
            <a:off x="215900" y="1206500"/>
            <a:ext cx="3302000" cy="4919663"/>
          </a:xfrm>
        </p:spPr>
        <p:txBody>
          <a:bodyPr>
            <a:normAutofit fontScale="70000" lnSpcReduction="20000"/>
          </a:bodyPr>
          <a:lstStyle/>
          <a:p>
            <a:pPr rtl="0" eaLnBrk="1" latinLnBrk="0" hangingPunct="1"/>
            <a:r>
              <a:rPr lang="fr-FR" dirty="0" smtClean="0"/>
              <a:t>3 options</a:t>
            </a:r>
          </a:p>
          <a:p>
            <a:pPr lvl="1"/>
            <a:r>
              <a:rPr lang="fr-FR" dirty="0" smtClean="0"/>
              <a:t>Fusions</a:t>
            </a:r>
          </a:p>
          <a:p>
            <a:pPr lvl="1"/>
            <a:r>
              <a:rPr lang="fr-FR" dirty="0" smtClean="0"/>
              <a:t>Communautés</a:t>
            </a:r>
          </a:p>
          <a:p>
            <a:pPr lvl="1"/>
            <a:r>
              <a:rPr lang="fr-FR" dirty="0" smtClean="0"/>
              <a:t>Associations</a:t>
            </a:r>
          </a:p>
          <a:p>
            <a:r>
              <a:rPr lang="fr-FR" dirty="0" smtClean="0"/>
              <a:t>25 regroupements</a:t>
            </a:r>
          </a:p>
          <a:p>
            <a:pPr lvl="1"/>
            <a:r>
              <a:rPr lang="fr-FR" dirty="0" smtClean="0"/>
              <a:t>Dont 9 fusions</a:t>
            </a:r>
          </a:p>
          <a:p>
            <a:r>
              <a:rPr lang="fr-FR" dirty="0" smtClean="0"/>
              <a:t>Des processus</a:t>
            </a:r>
          </a:p>
          <a:p>
            <a:pPr lvl="1"/>
            <a:r>
              <a:rPr lang="fr-FR" dirty="0" smtClean="0"/>
              <a:t>Chronophages,</a:t>
            </a:r>
          </a:p>
          <a:p>
            <a:pPr lvl="1"/>
            <a:r>
              <a:rPr lang="fr-FR" dirty="0" smtClean="0"/>
              <a:t>Coûteux,</a:t>
            </a:r>
          </a:p>
          <a:p>
            <a:pPr lvl="1"/>
            <a:r>
              <a:rPr lang="fr-FR" dirty="0" smtClean="0"/>
              <a:t>Bureaucratique,</a:t>
            </a:r>
          </a:p>
          <a:p>
            <a:pPr lvl="1"/>
            <a:r>
              <a:rPr lang="fr-FR" dirty="0" smtClean="0"/>
              <a:t>Destructeur :</a:t>
            </a:r>
          </a:p>
          <a:p>
            <a:pPr lvl="2"/>
            <a:r>
              <a:rPr lang="fr-FR" dirty="0" smtClean="0"/>
              <a:t>Démocratie</a:t>
            </a:r>
          </a:p>
          <a:p>
            <a:pPr lvl="2"/>
            <a:r>
              <a:rPr lang="fr-FR" dirty="0" smtClean="0"/>
              <a:t>Conditions de travail</a:t>
            </a:r>
          </a:p>
          <a:p>
            <a:pPr lvl="2"/>
            <a:r>
              <a:rPr lang="fr-FR" dirty="0" smtClean="0"/>
              <a:t>Offre de services publics</a:t>
            </a:r>
          </a:p>
          <a:p>
            <a:pPr lvl="2"/>
            <a:r>
              <a:rPr lang="fr-FR" dirty="0" smtClean="0"/>
              <a:t>…</a:t>
            </a:r>
          </a:p>
        </p:txBody>
      </p:sp>
      <p:pic>
        <p:nvPicPr>
          <p:cNvPr id="6" name="Image 5" descr="Capture d’écran 2017-05-06 à 19.26.58.png"/>
          <p:cNvPicPr>
            <a:picLocks noChangeAspect="1"/>
          </p:cNvPicPr>
          <p:nvPr/>
        </p:nvPicPr>
        <p:blipFill>
          <a:blip r:embed="rId4">
            <a:clrChange>
              <a:clrFrom>
                <a:srgbClr val="E4E0DF"/>
              </a:clrFrom>
              <a:clrTo>
                <a:srgbClr val="E4E0DF">
                  <a:alpha val="0"/>
                </a:srgbClr>
              </a:clrTo>
            </a:clrChange>
          </a:blip>
          <a:stretch>
            <a:fillRect/>
          </a:stretch>
        </p:blipFill>
        <p:spPr>
          <a:xfrm>
            <a:off x="3365500" y="765164"/>
            <a:ext cx="5918199" cy="5562848"/>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a:xfrm>
            <a:off x="0" y="-12700"/>
            <a:ext cx="9143999" cy="1282700"/>
          </a:xfrm>
        </p:spPr>
        <p:txBody>
          <a:bodyPr>
            <a:normAutofit fontScale="90000"/>
          </a:bodyPr>
          <a:lstStyle/>
          <a:p>
            <a:r>
              <a:rPr lang="fr-FR" dirty="0" smtClean="0"/>
              <a:t>Impacts sur les établissements et les missions de formation</a:t>
            </a:r>
            <a:endParaRPr lang="fr-FR" dirty="0"/>
          </a:p>
        </p:txBody>
      </p:sp>
      <p:sp>
        <p:nvSpPr>
          <p:cNvPr id="3" name="Espace réservé du numéro de diapositive 2"/>
          <p:cNvSpPr>
            <a:spLocks noGrp="1"/>
          </p:cNvSpPr>
          <p:nvPr>
            <p:ph type="sldNum" sz="quarter" idx="11"/>
          </p:nvPr>
        </p:nvSpPr>
        <p:spPr/>
        <p:txBody>
          <a:bodyPr/>
          <a:lstStyle/>
          <a:p>
            <a:fld id="{B7726BB1-BEC8-5848-A8CE-38A28714AB50}" type="slidenum">
              <a:rPr lang="fr-FR" smtClean="0"/>
              <a:pPr/>
              <a:t>13</a:t>
            </a:fld>
            <a:endParaRPr lang="fr-FR" dirty="0"/>
          </a:p>
        </p:txBody>
      </p:sp>
      <p:sp>
        <p:nvSpPr>
          <p:cNvPr id="4" name="Espace réservé du texte 3"/>
          <p:cNvSpPr>
            <a:spLocks noGrp="1"/>
          </p:cNvSpPr>
          <p:nvPr>
            <p:ph type="body" idx="4294967295"/>
          </p:nvPr>
        </p:nvSpPr>
        <p:spPr>
          <a:xfrm>
            <a:off x="0" y="1270001"/>
            <a:ext cx="3841750" cy="3924300"/>
          </a:xfrm>
        </p:spPr>
        <p:txBody>
          <a:bodyPr>
            <a:normAutofit fontScale="77500" lnSpcReduction="20000"/>
          </a:bodyPr>
          <a:lstStyle/>
          <a:p>
            <a:pPr rtl="0" eaLnBrk="1" latinLnBrk="0" hangingPunct="1"/>
            <a:r>
              <a:rPr lang="fr-FR" sz="3097" kern="1200" dirty="0" smtClean="0">
                <a:solidFill>
                  <a:schemeClr val="tx1"/>
                </a:solidFill>
                <a:latin typeface="+mn-lt"/>
                <a:ea typeface="+mn-ea"/>
                <a:cs typeface="+mn-cs"/>
              </a:rPr>
              <a:t>Un coût prohibitif des </a:t>
            </a:r>
            <a:r>
              <a:rPr lang="fr-FR" sz="3097" b="1" kern="1200" dirty="0" smtClean="0">
                <a:solidFill>
                  <a:srgbClr val="948A54"/>
                </a:solidFill>
                <a:latin typeface="+mn-lt"/>
                <a:ea typeface="+mn-ea"/>
                <a:cs typeface="+mn-cs"/>
              </a:rPr>
              <a:t>fusions </a:t>
            </a:r>
            <a:r>
              <a:rPr lang="fr-FR" sz="3097" kern="1200" dirty="0" smtClean="0">
                <a:solidFill>
                  <a:srgbClr val="948A54"/>
                </a:solidFill>
                <a:latin typeface="Wingdings"/>
                <a:ea typeface="Wingdings"/>
                <a:cs typeface="Wingdings"/>
              </a:rPr>
              <a:t></a:t>
            </a:r>
            <a:r>
              <a:rPr lang="fr-FR" sz="3097" kern="1200" dirty="0" smtClean="0">
                <a:solidFill>
                  <a:schemeClr val="tx1"/>
                </a:solidFill>
                <a:latin typeface="+mn-lt"/>
                <a:ea typeface="+mn-ea"/>
                <a:cs typeface="+mn-cs"/>
              </a:rPr>
              <a:t> déficit des établissements</a:t>
            </a:r>
          </a:p>
          <a:p>
            <a:pPr lvl="1"/>
            <a:r>
              <a:rPr lang="fr-FR" sz="2323" dirty="0" smtClean="0">
                <a:solidFill>
                  <a:schemeClr val="tx1"/>
                </a:solidFill>
              </a:rPr>
              <a:t>UGA (COMUE + Fusion + IDEX) = -13M€ déficit =&gt; -10M€ de masse salariale + 7M€ cession immobilière - 4M€ de fonctionnement</a:t>
            </a:r>
          </a:p>
          <a:p>
            <a:pPr lvl="1"/>
            <a:r>
              <a:rPr lang="fr-FR" sz="2323" kern="1200" dirty="0" smtClean="0">
                <a:solidFill>
                  <a:schemeClr val="tx1"/>
                </a:solidFill>
                <a:latin typeface="+mn-lt"/>
                <a:ea typeface="+mn-ea"/>
                <a:cs typeface="+mn-cs"/>
              </a:rPr>
              <a:t>Strasbourg </a:t>
            </a:r>
            <a:r>
              <a:rPr lang="fr-FR" sz="2323" dirty="0" smtClean="0">
                <a:solidFill>
                  <a:srgbClr val="948A54"/>
                </a:solidFill>
                <a:latin typeface="Wingdings"/>
                <a:ea typeface="Wingdings"/>
                <a:cs typeface="Wingdings"/>
              </a:rPr>
              <a:t></a:t>
            </a:r>
            <a:r>
              <a:rPr lang="fr-FR" sz="2323" kern="1200" dirty="0" smtClean="0">
                <a:solidFill>
                  <a:schemeClr val="tx1"/>
                </a:solidFill>
                <a:latin typeface="+mn-lt"/>
                <a:ea typeface="+mn-ea"/>
                <a:cs typeface="+mn-cs"/>
              </a:rPr>
              <a:t> -10M€</a:t>
            </a:r>
          </a:p>
          <a:p>
            <a:pPr lvl="1"/>
            <a:r>
              <a:rPr lang="fr-FR" sz="2323" kern="1200" dirty="0" smtClean="0">
                <a:solidFill>
                  <a:schemeClr val="tx1"/>
                </a:solidFill>
                <a:latin typeface="+mn-lt"/>
                <a:ea typeface="+mn-ea"/>
                <a:cs typeface="+mn-cs"/>
              </a:rPr>
              <a:t>(ETPT), AMUE </a:t>
            </a:r>
            <a:r>
              <a:rPr lang="fr-FR" sz="2323" dirty="0" smtClean="0">
                <a:solidFill>
                  <a:srgbClr val="948A54"/>
                </a:solidFill>
                <a:latin typeface="Wingdings"/>
                <a:ea typeface="Wingdings"/>
                <a:cs typeface="Wingdings"/>
              </a:rPr>
              <a:t></a:t>
            </a:r>
            <a:r>
              <a:rPr lang="fr-FR" sz="2323" dirty="0" smtClean="0">
                <a:solidFill>
                  <a:schemeClr val="tx1"/>
                </a:solidFill>
              </a:rPr>
              <a:t> -10M€ (SI)</a:t>
            </a:r>
            <a:r>
              <a:rPr lang="fr-FR" dirty="0" smtClean="0">
                <a:solidFill>
                  <a:schemeClr val="tx1"/>
                </a:solidFill>
              </a:rPr>
              <a:t> </a:t>
            </a:r>
            <a:endParaRPr lang="fr-FR" kern="1200" dirty="0" smtClean="0">
              <a:solidFill>
                <a:schemeClr val="tx1"/>
              </a:solidFill>
              <a:latin typeface="+mn-lt"/>
              <a:ea typeface="+mn-ea"/>
              <a:cs typeface="+mn-cs"/>
            </a:endParaRPr>
          </a:p>
          <a:p>
            <a:r>
              <a:rPr lang="fr-FR" sz="3097" dirty="0" smtClean="0">
                <a:solidFill>
                  <a:schemeClr val="tx1"/>
                </a:solidFill>
              </a:rPr>
              <a:t>Un </a:t>
            </a:r>
            <a:r>
              <a:rPr lang="fr-FR" sz="3097" b="1" dirty="0" smtClean="0">
                <a:solidFill>
                  <a:srgbClr val="948A54"/>
                </a:solidFill>
              </a:rPr>
              <a:t>sous financement de la masse salariale </a:t>
            </a:r>
            <a:r>
              <a:rPr lang="fr-FR" sz="3097" dirty="0" smtClean="0">
                <a:solidFill>
                  <a:schemeClr val="tx1"/>
                </a:solidFill>
              </a:rPr>
              <a:t>(GVT + réforme des retraites)</a:t>
            </a:r>
          </a:p>
        </p:txBody>
      </p:sp>
      <p:pic>
        <p:nvPicPr>
          <p:cNvPr id="5" name="Image 4" descr="Capture d’écran 2017-05-06 à 19.46.28.png"/>
          <p:cNvPicPr>
            <a:picLocks noChangeAspect="1"/>
          </p:cNvPicPr>
          <p:nvPr/>
        </p:nvPicPr>
        <p:blipFill>
          <a:blip r:embed="rId2"/>
          <a:stretch>
            <a:fillRect/>
          </a:stretch>
        </p:blipFill>
        <p:spPr>
          <a:xfrm rot="21375162">
            <a:off x="3841750" y="1231900"/>
            <a:ext cx="5302249" cy="3565163"/>
          </a:xfrm>
          <a:prstGeom prst="rect">
            <a:avLst/>
          </a:prstGeom>
          <a:effectLst>
            <a:outerShdw blurRad="50800" dist="38100" dir="9060000">
              <a:srgbClr val="000000">
                <a:alpha val="43000"/>
              </a:srgbClr>
            </a:outerShdw>
          </a:effectLst>
        </p:spPr>
      </p:pic>
      <p:sp>
        <p:nvSpPr>
          <p:cNvPr id="6" name="ZoneTexte 5"/>
          <p:cNvSpPr txBox="1"/>
          <p:nvPr/>
        </p:nvSpPr>
        <p:spPr>
          <a:xfrm>
            <a:off x="301629" y="4949463"/>
            <a:ext cx="8842370" cy="1692771"/>
          </a:xfrm>
          <a:prstGeom prst="rect">
            <a:avLst/>
          </a:prstGeom>
          <a:noFill/>
        </p:spPr>
        <p:txBody>
          <a:bodyPr wrap="square" rtlCol="0">
            <a:spAutoFit/>
          </a:bodyPr>
          <a:lstStyle/>
          <a:p>
            <a:r>
              <a:rPr lang="fr-FR" sz="3200" dirty="0" smtClean="0">
                <a:solidFill>
                  <a:schemeClr val="accent2"/>
                </a:solidFill>
              </a:rPr>
              <a:t>Impact de l’austérité sur l’offre de formation</a:t>
            </a:r>
          </a:p>
          <a:p>
            <a:pPr lvl="1">
              <a:buFont typeface="Arial"/>
              <a:buChar char="•"/>
            </a:pPr>
            <a:r>
              <a:rPr lang="fr-FR" dirty="0" smtClean="0"/>
              <a:t> 12 000 </a:t>
            </a:r>
            <a:r>
              <a:rPr lang="fr-FR" b="1" dirty="0" smtClean="0">
                <a:solidFill>
                  <a:srgbClr val="C0504D"/>
                </a:solidFill>
              </a:rPr>
              <a:t>emplois gelés</a:t>
            </a:r>
            <a:r>
              <a:rPr lang="fr-FR" dirty="0" smtClean="0"/>
              <a:t>, +23 000 contractuels et -9000 non renouvelés = +14 000, …</a:t>
            </a:r>
          </a:p>
          <a:p>
            <a:pPr lvl="1">
              <a:buFont typeface="Arial"/>
              <a:buChar char="•"/>
            </a:pPr>
            <a:r>
              <a:rPr lang="fr-FR" dirty="0" smtClean="0"/>
              <a:t> fermetures de formations, mutualisation de cours, </a:t>
            </a:r>
            <a:r>
              <a:rPr lang="fr-FR" dirty="0" smtClean="0">
                <a:solidFill>
                  <a:srgbClr val="C0504D"/>
                </a:solidFill>
                <a:latin typeface="Wingdings"/>
                <a:ea typeface="Wingdings"/>
                <a:cs typeface="Wingdings"/>
              </a:rPr>
              <a:t></a:t>
            </a:r>
            <a:r>
              <a:rPr lang="fr-FR" dirty="0" smtClean="0">
                <a:latin typeface="Wingdings"/>
                <a:ea typeface="Wingdings"/>
                <a:cs typeface="Wingdings"/>
              </a:rPr>
              <a:t> </a:t>
            </a:r>
            <a:r>
              <a:rPr lang="fr-FR" dirty="0" smtClean="0"/>
              <a:t>de tailles de groupe, </a:t>
            </a:r>
          </a:p>
          <a:p>
            <a:pPr lvl="1"/>
            <a:r>
              <a:rPr lang="fr-FR" dirty="0" smtClean="0">
                <a:solidFill>
                  <a:srgbClr val="C0504D"/>
                </a:solidFill>
                <a:latin typeface="Wingdings"/>
                <a:ea typeface="Wingdings"/>
                <a:cs typeface="Wingdings"/>
              </a:rPr>
              <a:t></a:t>
            </a:r>
            <a:r>
              <a:rPr lang="fr-FR" dirty="0" smtClean="0"/>
              <a:t> des heures des maquettes de formation (40000h à Dijon, …)</a:t>
            </a:r>
          </a:p>
          <a:p>
            <a:endParaRPr lang="fr-FR"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6" name="Espace réservé du numéro de diapositive 1"/>
          <p:cNvSpPr>
            <a:spLocks noGrp="1"/>
          </p:cNvSpPr>
          <p:nvPr>
            <p:ph type="sldNum" sz="quarter" idx="11"/>
          </p:nvPr>
        </p:nvSpPr>
        <p:spPr>
          <a:noFill/>
        </p:spPr>
        <p:txBody>
          <a:bodyPr/>
          <a:lstStyle/>
          <a:p>
            <a:fld id="{13E0DBDE-FA33-BB44-AA81-48EFA0F69CEB}" type="slidenum">
              <a:rPr lang="fr-FR" smtClean="0"/>
              <a:pPr/>
              <a:t>14</a:t>
            </a:fld>
            <a:endParaRPr lang="fr-FR" dirty="0" smtClean="0"/>
          </a:p>
        </p:txBody>
      </p:sp>
      <p:sp>
        <p:nvSpPr>
          <p:cNvPr id="37892" name="Rectangle 5"/>
          <p:cNvSpPr>
            <a:spLocks noChangeArrowheads="1"/>
          </p:cNvSpPr>
          <p:nvPr/>
        </p:nvSpPr>
        <p:spPr bwMode="auto">
          <a:xfrm>
            <a:off x="-621655" y="521520"/>
            <a:ext cx="9829800" cy="5878532"/>
          </a:xfrm>
          <a:prstGeom prst="rect">
            <a:avLst/>
          </a:prstGeom>
          <a:noFill/>
          <a:ln w="9525">
            <a:noFill/>
            <a:miter lim="800000"/>
            <a:headEnd/>
            <a:tailEnd/>
          </a:ln>
        </p:spPr>
        <p:txBody>
          <a:bodyPr>
            <a:prstTxWarp prst="textNoShape">
              <a:avLst/>
            </a:prstTxWarp>
            <a:spAutoFit/>
          </a:bodyPr>
          <a:lstStyle/>
          <a:p>
            <a:pPr marL="622300" lvl="1" indent="-514350" algn="ctr">
              <a:spcBef>
                <a:spcPts val="800"/>
              </a:spcBef>
              <a:buFont typeface="Times New Roman" pitchFamily="-109" charset="0"/>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fr-FR" sz="4400" dirty="0" smtClean="0">
                <a:solidFill>
                  <a:schemeClr val="tx2">
                    <a:lumMod val="75000"/>
                  </a:schemeClr>
                </a:solidFill>
                <a:latin typeface="Calibri" pitchFamily="-109" charset="0"/>
              </a:rPr>
              <a:t>au </a:t>
            </a:r>
            <a:r>
              <a:rPr lang="fr-FR" sz="4400" dirty="0">
                <a:solidFill>
                  <a:schemeClr val="tx2">
                    <a:lumMod val="75000"/>
                  </a:schemeClr>
                </a:solidFill>
                <a:latin typeface="Calibri" pitchFamily="-109" charset="0"/>
              </a:rPr>
              <a:t>Royaume-</a:t>
            </a:r>
            <a:r>
              <a:rPr lang="fr-FR" sz="4400" dirty="0" smtClean="0">
                <a:solidFill>
                  <a:schemeClr val="tx2">
                    <a:lumMod val="75000"/>
                  </a:schemeClr>
                </a:solidFill>
                <a:latin typeface="Calibri" pitchFamily="-109" charset="0"/>
              </a:rPr>
              <a:t>Uni </a:t>
            </a:r>
            <a:r>
              <a:rPr lang="fr-FR" dirty="0" smtClean="0">
                <a:solidFill>
                  <a:schemeClr val="tx2">
                    <a:lumMod val="75000"/>
                  </a:schemeClr>
                </a:solidFill>
                <a:latin typeface="Calibri" pitchFamily="-109" charset="0"/>
              </a:rPr>
              <a:t>[Rob Copeland, VRS #397 août 2014 ]</a:t>
            </a:r>
          </a:p>
          <a:p>
            <a:pPr marL="622300" lvl="1" indent="-88900" algn="ctr">
              <a:spcBef>
                <a:spcPts val="800"/>
              </a:spcBef>
              <a:buFontTx/>
              <a:buChar cha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fr-FR" sz="2000" dirty="0">
                <a:solidFill>
                  <a:srgbClr val="000000"/>
                </a:solidFill>
                <a:latin typeface="Calibri" pitchFamily="-109" charset="0"/>
              </a:rPr>
              <a:t>La </a:t>
            </a:r>
            <a:r>
              <a:rPr lang="fr-FR" sz="2000" b="1" dirty="0">
                <a:solidFill>
                  <a:srgbClr val="FF0000"/>
                </a:solidFill>
                <a:latin typeface="Calibri" pitchFamily="-109" charset="0"/>
              </a:rPr>
              <a:t>R&amp;D </a:t>
            </a:r>
            <a:r>
              <a:rPr lang="fr-FR" sz="2000" dirty="0">
                <a:solidFill>
                  <a:srgbClr val="000000"/>
                </a:solidFill>
                <a:latin typeface="Calibri" pitchFamily="-109" charset="0"/>
              </a:rPr>
              <a:t>représente </a:t>
            </a:r>
            <a:r>
              <a:rPr lang="fr-FR" sz="2000" b="1" dirty="0">
                <a:solidFill>
                  <a:srgbClr val="FF0000"/>
                </a:solidFill>
                <a:latin typeface="Calibri" pitchFamily="-109" charset="0"/>
              </a:rPr>
              <a:t>1,8% du PIB </a:t>
            </a:r>
            <a:r>
              <a:rPr lang="fr-FR" sz="2000" dirty="0">
                <a:solidFill>
                  <a:srgbClr val="000000"/>
                </a:solidFill>
                <a:latin typeface="Calibri" pitchFamily="-109" charset="0"/>
              </a:rPr>
              <a:t>et ce depuis les années 1990. La </a:t>
            </a:r>
            <a:r>
              <a:rPr lang="fr-FR" sz="2000" b="1" dirty="0">
                <a:solidFill>
                  <a:srgbClr val="008000"/>
                </a:solidFill>
                <a:latin typeface="Calibri" pitchFamily="-109" charset="0"/>
              </a:rPr>
              <a:t>recherche publique 0,6% du PIB</a:t>
            </a:r>
            <a:r>
              <a:rPr lang="fr-FR" sz="2000" dirty="0">
                <a:solidFill>
                  <a:srgbClr val="000000"/>
                </a:solidFill>
                <a:latin typeface="Calibri" pitchFamily="-109" charset="0"/>
              </a:rPr>
              <a:t>)</a:t>
            </a:r>
          </a:p>
          <a:p>
            <a:pPr marL="622300" lvl="1" indent="-88900" algn="ctr">
              <a:spcBef>
                <a:spcPts val="800"/>
              </a:spcBef>
              <a:buFontTx/>
              <a:buChar cha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fr-FR" sz="2000" dirty="0">
                <a:solidFill>
                  <a:schemeClr val="tx1"/>
                </a:solidFill>
                <a:latin typeface="Calibri" pitchFamily="-109" charset="0"/>
              </a:rPr>
              <a:t>depuis 2010, le gouvernement conservateur a simplement </a:t>
            </a:r>
            <a:r>
              <a:rPr lang="fr-FR" sz="2000" b="1" dirty="0">
                <a:solidFill>
                  <a:srgbClr val="FF0000"/>
                </a:solidFill>
                <a:latin typeface="Calibri" pitchFamily="-109" charset="0"/>
              </a:rPr>
              <a:t>gelé le budget de la science et de la </a:t>
            </a:r>
            <a:r>
              <a:rPr lang="fr-FR" sz="2000" b="1" dirty="0" smtClean="0">
                <a:solidFill>
                  <a:srgbClr val="FF0000"/>
                </a:solidFill>
                <a:latin typeface="Calibri" pitchFamily="-109" charset="0"/>
              </a:rPr>
              <a:t>recherche </a:t>
            </a:r>
            <a:r>
              <a:rPr lang="fr-FR" sz="2000" dirty="0" smtClean="0">
                <a:latin typeface="Calibri" pitchFamily="-109" charset="0"/>
              </a:rPr>
              <a:t>puis il s’est désengagé </a:t>
            </a:r>
          </a:p>
          <a:p>
            <a:pPr marL="622300" lvl="1" indent="-88900" algn="ctr">
              <a:spcBef>
                <a:spcPts val="800"/>
              </a:spcBef>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fr-FR" sz="2000" dirty="0" smtClean="0">
                <a:solidFill>
                  <a:srgbClr val="FF0000"/>
                </a:solidFill>
                <a:latin typeface="Wingdings"/>
                <a:ea typeface="Wingdings"/>
                <a:cs typeface="Wingdings"/>
              </a:rPr>
              <a:t></a:t>
            </a:r>
            <a:r>
              <a:rPr lang="fr-FR" sz="2000" dirty="0" smtClean="0">
                <a:solidFill>
                  <a:schemeClr val="tx1"/>
                </a:solidFill>
                <a:latin typeface="Calibri" pitchFamily="-109" charset="0"/>
              </a:rPr>
              <a:t> </a:t>
            </a:r>
            <a:r>
              <a:rPr lang="fr-FR" sz="2000" b="1" dirty="0">
                <a:solidFill>
                  <a:srgbClr val="FF0000"/>
                </a:solidFill>
                <a:latin typeface="Calibri" pitchFamily="-109" charset="0"/>
              </a:rPr>
              <a:t>hausse des frais de scolarité </a:t>
            </a:r>
            <a:r>
              <a:rPr lang="fr-FR" sz="2000" dirty="0">
                <a:solidFill>
                  <a:schemeClr val="tx1"/>
                </a:solidFill>
                <a:latin typeface="Calibri" pitchFamily="-109" charset="0"/>
              </a:rPr>
              <a:t>(9000£/an) </a:t>
            </a:r>
            <a:endParaRPr lang="fr-FR" sz="2000" dirty="0" smtClean="0">
              <a:solidFill>
                <a:schemeClr val="tx1"/>
              </a:solidFill>
              <a:latin typeface="Calibri" pitchFamily="-109" charset="0"/>
            </a:endParaRPr>
          </a:p>
          <a:p>
            <a:pPr marL="622300" lvl="1" indent="-88900" algn="ctr">
              <a:spcBef>
                <a:spcPts val="0"/>
              </a:spcBef>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fr-FR" sz="2000" b="1" dirty="0" smtClean="0">
                <a:solidFill>
                  <a:srgbClr val="FF0000"/>
                </a:solidFill>
                <a:latin typeface="Wingdings"/>
                <a:ea typeface="Wingdings"/>
                <a:cs typeface="Wingdings"/>
              </a:rPr>
              <a:t> </a:t>
            </a:r>
            <a:r>
              <a:rPr lang="fr-FR" sz="2000" b="1" dirty="0" smtClean="0">
                <a:solidFill>
                  <a:srgbClr val="FF0000"/>
                </a:solidFill>
                <a:latin typeface="Calibri" pitchFamily="-109" charset="0"/>
              </a:rPr>
              <a:t>Généralisation </a:t>
            </a:r>
            <a:r>
              <a:rPr lang="fr-FR" sz="2000" b="1" dirty="0">
                <a:solidFill>
                  <a:srgbClr val="FF0000"/>
                </a:solidFill>
                <a:latin typeface="Calibri" pitchFamily="-109" charset="0"/>
              </a:rPr>
              <a:t>de l’évaluation</a:t>
            </a:r>
            <a:r>
              <a:rPr lang="fr-FR" sz="2000" b="1" dirty="0" smtClean="0">
                <a:solidFill>
                  <a:srgbClr val="FF0000"/>
                </a:solidFill>
                <a:latin typeface="Calibri" pitchFamily="-109" charset="0"/>
              </a:rPr>
              <a:t> </a:t>
            </a:r>
            <a:r>
              <a:rPr lang="fr-FR" sz="2000" dirty="0" smtClean="0">
                <a:latin typeface="Calibri" pitchFamily="-109" charset="0"/>
              </a:rPr>
              <a:t>/ </a:t>
            </a:r>
            <a:r>
              <a:rPr lang="fr-FR" sz="2000" dirty="0" smtClean="0">
                <a:solidFill>
                  <a:schemeClr val="tx1"/>
                </a:solidFill>
                <a:latin typeface="Calibri" pitchFamily="-109" charset="0"/>
              </a:rPr>
              <a:t>attribution </a:t>
            </a:r>
            <a:r>
              <a:rPr lang="fr-FR" sz="2000" dirty="0">
                <a:solidFill>
                  <a:schemeClr val="tx1"/>
                </a:solidFill>
                <a:latin typeface="Calibri" pitchFamily="-109" charset="0"/>
              </a:rPr>
              <a:t>des </a:t>
            </a:r>
            <a:r>
              <a:rPr lang="fr-FR" sz="2000" b="1" dirty="0">
                <a:solidFill>
                  <a:srgbClr val="FF0000"/>
                </a:solidFill>
                <a:latin typeface="Calibri" pitchFamily="-109" charset="0"/>
              </a:rPr>
              <a:t>financements </a:t>
            </a:r>
            <a:r>
              <a:rPr lang="fr-FR" sz="2000" dirty="0">
                <a:solidFill>
                  <a:srgbClr val="000000"/>
                </a:solidFill>
                <a:latin typeface="Calibri" pitchFamily="-109" charset="0"/>
              </a:rPr>
              <a:t>(le REF : Research Excellence Framework) depuis 30 ans</a:t>
            </a:r>
            <a:r>
              <a:rPr lang="fr-FR" sz="2000" dirty="0" smtClean="0">
                <a:solidFill>
                  <a:srgbClr val="000000"/>
                </a:solidFill>
                <a:latin typeface="Calibri" pitchFamily="-109" charset="0"/>
              </a:rPr>
              <a:t> </a:t>
            </a:r>
            <a:r>
              <a:rPr lang="fr-FR" sz="2000" dirty="0" smtClean="0">
                <a:solidFill>
                  <a:srgbClr val="FF0000"/>
                </a:solidFill>
                <a:latin typeface="Wingdings"/>
                <a:ea typeface="Wingdings"/>
                <a:cs typeface="Wingdings"/>
              </a:rPr>
              <a:t></a:t>
            </a:r>
            <a:r>
              <a:rPr lang="fr-FR" sz="2000" dirty="0" smtClean="0">
                <a:solidFill>
                  <a:srgbClr val="000000"/>
                </a:solidFill>
                <a:latin typeface="Calibri" pitchFamily="-109" charset="0"/>
              </a:rPr>
              <a:t> </a:t>
            </a:r>
            <a:r>
              <a:rPr lang="fr-FR" sz="2000" b="1" dirty="0">
                <a:solidFill>
                  <a:srgbClr val="FF0000"/>
                </a:solidFill>
                <a:latin typeface="Calibri" pitchFamily="-109" charset="0"/>
              </a:rPr>
              <a:t>33% des £ pour 4 Universités </a:t>
            </a:r>
            <a:r>
              <a:rPr lang="fr-FR" sz="2000" dirty="0">
                <a:solidFill>
                  <a:srgbClr val="000000"/>
                </a:solidFill>
                <a:latin typeface="Calibri" pitchFamily="-109" charset="0"/>
              </a:rPr>
              <a:t>/ 170;</a:t>
            </a:r>
          </a:p>
          <a:p>
            <a:pPr marL="622300" lvl="1" indent="-88900" algn="ctr">
              <a:spcBef>
                <a:spcPts val="0"/>
              </a:spcBef>
              <a:buFontTx/>
              <a:buChar cha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fr-FR" sz="2000" dirty="0">
                <a:solidFill>
                  <a:srgbClr val="000000"/>
                </a:solidFill>
                <a:latin typeface="Calibri" pitchFamily="-109" charset="0"/>
              </a:rPr>
              <a:t>Financement sur </a:t>
            </a:r>
            <a:r>
              <a:rPr lang="fr-FR" sz="2000" b="1" dirty="0">
                <a:solidFill>
                  <a:srgbClr val="FF0000"/>
                </a:solidFill>
                <a:latin typeface="Calibri" pitchFamily="-109" charset="0"/>
              </a:rPr>
              <a:t>appel à projet </a:t>
            </a:r>
            <a:r>
              <a:rPr lang="fr-FR" sz="2000" dirty="0">
                <a:solidFill>
                  <a:srgbClr val="000000"/>
                </a:solidFill>
                <a:latin typeface="Calibri" pitchFamily="-109" charset="0"/>
              </a:rPr>
              <a:t>auprès  des 7 conseils de la recherche britannique</a:t>
            </a:r>
            <a:r>
              <a:rPr lang="fr-FR" sz="2000" dirty="0" smtClean="0">
                <a:solidFill>
                  <a:srgbClr val="000000"/>
                </a:solidFill>
                <a:latin typeface="Calibri" pitchFamily="-109" charset="0"/>
              </a:rPr>
              <a:t> </a:t>
            </a:r>
            <a:r>
              <a:rPr lang="fr-FR" sz="2000" dirty="0" smtClean="0">
                <a:solidFill>
                  <a:srgbClr val="FF0000"/>
                </a:solidFill>
                <a:latin typeface="Wingdings"/>
                <a:ea typeface="Wingdings"/>
                <a:cs typeface="Wingdings"/>
              </a:rPr>
              <a:t></a:t>
            </a:r>
            <a:r>
              <a:rPr lang="fr-FR" sz="2000" dirty="0" smtClean="0">
                <a:solidFill>
                  <a:schemeClr val="tx1"/>
                </a:solidFill>
                <a:latin typeface="Calibri" pitchFamily="-109" charset="0"/>
              </a:rPr>
              <a:t> </a:t>
            </a:r>
            <a:r>
              <a:rPr lang="fr-FR" sz="2000" b="1" dirty="0">
                <a:solidFill>
                  <a:srgbClr val="FF0000"/>
                </a:solidFill>
                <a:latin typeface="Calibri" pitchFamily="-109" charset="0"/>
              </a:rPr>
              <a:t>même effet de concentration</a:t>
            </a:r>
          </a:p>
          <a:p>
            <a:pPr marL="1022350" lvl="2" indent="-514350" algn="ctr">
              <a:spcBef>
                <a:spcPts val="0"/>
              </a:spcBef>
              <a:buFont typeface="Times New Roman" pitchFamily="-109" charset="0"/>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fr-FR" sz="1400" dirty="0">
                <a:solidFill>
                  <a:schemeClr val="tx1"/>
                </a:solidFill>
                <a:latin typeface="Calibri" pitchFamily="-109" charset="0"/>
              </a:rPr>
              <a:t>• Compréhensible pour la physique des particules mais pas pour les SHS ou le DEG!</a:t>
            </a:r>
          </a:p>
          <a:p>
            <a:pPr marL="1022350" lvl="2" indent="-514350" algn="ctr">
              <a:spcBef>
                <a:spcPts val="0"/>
              </a:spcBef>
              <a:buFont typeface="Times New Roman" pitchFamily="-109" charset="0"/>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fr-FR" sz="1400" dirty="0">
                <a:solidFill>
                  <a:schemeClr val="tx1"/>
                </a:solidFill>
                <a:latin typeface="Calibri" pitchFamily="-109" charset="0"/>
              </a:rPr>
              <a:t>• privilégie les revues à fort impact =&gt; approches conventionnelles sur des thématiques </a:t>
            </a:r>
            <a:r>
              <a:rPr lang="fr-FR" sz="1400" i="1" dirty="0">
                <a:solidFill>
                  <a:schemeClr val="tx1"/>
                </a:solidFill>
                <a:latin typeface="Calibri" pitchFamily="-109" charset="0"/>
              </a:rPr>
              <a:t>mains team </a:t>
            </a:r>
            <a:r>
              <a:rPr lang="fr-FR" sz="1400" dirty="0">
                <a:solidFill>
                  <a:schemeClr val="tx1"/>
                </a:solidFill>
                <a:latin typeface="Calibri" pitchFamily="-109" charset="0"/>
              </a:rPr>
              <a:t>(économie, …)</a:t>
            </a:r>
          </a:p>
          <a:p>
            <a:pPr marL="1022350" lvl="2" indent="-514350" algn="ctr">
              <a:spcBef>
                <a:spcPts val="0"/>
              </a:spcBef>
              <a:buFont typeface="Times New Roman" pitchFamily="-109" charset="0"/>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fr-FR" sz="1400" dirty="0">
                <a:solidFill>
                  <a:schemeClr val="tx1"/>
                </a:solidFill>
                <a:latin typeface="Calibri" pitchFamily="-109" charset="0"/>
              </a:rPr>
              <a:t>• carrières pour les chercheurs et dévalorisation de </a:t>
            </a:r>
            <a:r>
              <a:rPr lang="fr-FR" sz="1400" dirty="0" smtClean="0">
                <a:solidFill>
                  <a:schemeClr val="tx1"/>
                </a:solidFill>
                <a:latin typeface="Calibri" pitchFamily="-109" charset="0"/>
              </a:rPr>
              <a:t>l’enseignement</a:t>
            </a:r>
          </a:p>
          <a:p>
            <a:pPr marL="622300" lvl="1" indent="-88900" algn="ctr">
              <a:spcBef>
                <a:spcPts val="0"/>
              </a:spcBef>
              <a:buFontTx/>
              <a:buChar cha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fr-FR" dirty="0">
                <a:solidFill>
                  <a:srgbClr val="008000"/>
                </a:solidFill>
                <a:latin typeface="Calibri" pitchFamily="-109" charset="0"/>
              </a:rPr>
              <a:t>défense des </a:t>
            </a:r>
            <a:r>
              <a:rPr lang="fr-FR" b="1" dirty="0">
                <a:solidFill>
                  <a:srgbClr val="008000"/>
                </a:solidFill>
                <a:latin typeface="Calibri" pitchFamily="-109" charset="0"/>
              </a:rPr>
              <a:t>femmes </a:t>
            </a:r>
            <a:r>
              <a:rPr lang="fr-FR" dirty="0">
                <a:solidFill>
                  <a:srgbClr val="008000"/>
                </a:solidFill>
                <a:latin typeface="Calibri" pitchFamily="-109" charset="0"/>
              </a:rPr>
              <a:t>et des </a:t>
            </a:r>
            <a:r>
              <a:rPr lang="fr-FR" b="1" dirty="0">
                <a:solidFill>
                  <a:srgbClr val="008000"/>
                </a:solidFill>
                <a:latin typeface="Calibri" pitchFamily="-109" charset="0"/>
              </a:rPr>
              <a:t>minorités discriminés, </a:t>
            </a:r>
          </a:p>
          <a:p>
            <a:pPr marL="622300" lvl="1" indent="-88900" algn="ctr">
              <a:spcBef>
                <a:spcPts val="0"/>
              </a:spcBef>
              <a:buFontTx/>
              <a:buChar cha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fr-FR" dirty="0">
                <a:solidFill>
                  <a:srgbClr val="008000"/>
                </a:solidFill>
                <a:latin typeface="Calibri" pitchFamily="-109" charset="0"/>
              </a:rPr>
              <a:t>dénonciation des </a:t>
            </a:r>
            <a:r>
              <a:rPr lang="fr-FR" b="1" dirty="0">
                <a:solidFill>
                  <a:srgbClr val="008000"/>
                </a:solidFill>
                <a:latin typeface="Calibri" pitchFamily="-109" charset="0"/>
              </a:rPr>
              <a:t>licenciements de CDI et limitation des CDD, </a:t>
            </a:r>
          </a:p>
          <a:p>
            <a:pPr marL="622300" lvl="1" indent="-88900" algn="ctr">
              <a:spcBef>
                <a:spcPts val="0"/>
              </a:spcBef>
              <a:buFontTx/>
              <a:buChar cha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fr-FR" dirty="0">
                <a:solidFill>
                  <a:srgbClr val="008000"/>
                </a:solidFill>
                <a:latin typeface="Calibri" pitchFamily="-109" charset="0"/>
              </a:rPr>
              <a:t>dénonciation de </a:t>
            </a:r>
            <a:r>
              <a:rPr lang="fr-FR" b="1" dirty="0">
                <a:solidFill>
                  <a:srgbClr val="008000"/>
                </a:solidFill>
                <a:latin typeface="Calibri" pitchFamily="-109" charset="0"/>
              </a:rPr>
              <a:t>l’absence </a:t>
            </a:r>
            <a:r>
              <a:rPr lang="fr-FR" dirty="0">
                <a:solidFill>
                  <a:srgbClr val="008000"/>
                </a:solidFill>
                <a:latin typeface="Calibri" pitchFamily="-109" charset="0"/>
              </a:rPr>
              <a:t>de tout </a:t>
            </a:r>
            <a:r>
              <a:rPr lang="fr-FR" b="1" dirty="0">
                <a:solidFill>
                  <a:srgbClr val="008000"/>
                </a:solidFill>
                <a:latin typeface="Calibri" pitchFamily="-109" charset="0"/>
              </a:rPr>
              <a:t>effet didactique du REF</a:t>
            </a:r>
          </a:p>
          <a:p>
            <a:pPr marL="622300" lvl="1" indent="-88900" algn="ctr">
              <a:spcBef>
                <a:spcPts val="0"/>
              </a:spcBef>
              <a:buFontTx/>
              <a:buChar cha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fr-FR" dirty="0">
                <a:solidFill>
                  <a:srgbClr val="008000"/>
                </a:solidFill>
                <a:latin typeface="Calibri" pitchFamily="-109" charset="0"/>
              </a:rPr>
              <a:t>Lutte </a:t>
            </a:r>
            <a:r>
              <a:rPr lang="fr-FR" b="1" dirty="0">
                <a:solidFill>
                  <a:srgbClr val="008000"/>
                </a:solidFill>
                <a:latin typeface="Calibri" pitchFamily="-109" charset="0"/>
              </a:rPr>
              <a:t>contre l’individualisation, la compétition et la division </a:t>
            </a:r>
            <a:r>
              <a:rPr lang="fr-FR" dirty="0">
                <a:solidFill>
                  <a:srgbClr val="008000"/>
                </a:solidFill>
                <a:latin typeface="Calibri" pitchFamily="-109" charset="0"/>
              </a:rPr>
              <a:t>des personnels</a:t>
            </a:r>
          </a:p>
          <a:p>
            <a:pPr marL="622300" lvl="1" indent="-88900" algn="ctr">
              <a:spcBef>
                <a:spcPts val="0"/>
              </a:spcBef>
              <a:buFontTx/>
              <a:buChar cha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fr-FR" b="1" dirty="0">
                <a:solidFill>
                  <a:srgbClr val="008000"/>
                </a:solidFill>
                <a:latin typeface="Calibri" pitchFamily="-109" charset="0"/>
              </a:rPr>
              <a:t> </a:t>
            </a:r>
            <a:r>
              <a:rPr lang="fr-FR" dirty="0">
                <a:solidFill>
                  <a:srgbClr val="008000"/>
                </a:solidFill>
                <a:latin typeface="Calibri" pitchFamily="-109" charset="0"/>
              </a:rPr>
              <a:t>proposition de </a:t>
            </a:r>
            <a:r>
              <a:rPr lang="fr-FR" b="1" dirty="0">
                <a:solidFill>
                  <a:srgbClr val="008000"/>
                </a:solidFill>
                <a:latin typeface="Calibri" pitchFamily="-109" charset="0"/>
              </a:rPr>
              <a:t>l’examen par les pairs </a:t>
            </a:r>
            <a:r>
              <a:rPr lang="fr-FR" dirty="0">
                <a:solidFill>
                  <a:srgbClr val="008000"/>
                </a:solidFill>
                <a:latin typeface="Calibri" pitchFamily="-109" charset="0"/>
              </a:rPr>
              <a:t>plutôt que le comptage des citations</a:t>
            </a:r>
            <a:endParaRPr lang="fr-FR" sz="2000" dirty="0">
              <a:solidFill>
                <a:schemeClr val="tx1"/>
              </a:solidFill>
              <a:latin typeface="Calibri" pitchFamily="-109" charset="0"/>
            </a:endParaRPr>
          </a:p>
        </p:txBody>
      </p:sp>
      <p:pic>
        <p:nvPicPr>
          <p:cNvPr id="21509" name="Image 8"/>
          <p:cNvPicPr>
            <a:picLocks noChangeAspect="1"/>
          </p:cNvPicPr>
          <p:nvPr/>
        </p:nvPicPr>
        <p:blipFill>
          <a:blip r:embed="rId3"/>
          <a:srcRect/>
          <a:stretch>
            <a:fillRect/>
          </a:stretch>
        </p:blipFill>
        <p:spPr bwMode="auto">
          <a:xfrm>
            <a:off x="8305799" y="0"/>
            <a:ext cx="838200" cy="593725"/>
          </a:xfrm>
          <a:prstGeom prst="rect">
            <a:avLst/>
          </a:prstGeom>
          <a:noFill/>
          <a:ln w="9525">
            <a:noFill/>
            <a:miter lim="800000"/>
            <a:headEnd/>
            <a:tailEnd/>
          </a:ln>
          <a:effectLst>
            <a:outerShdw blurRad="50800" dist="38100" dir="2700000">
              <a:srgbClr val="000000">
                <a:alpha val="43000"/>
              </a:srgbClr>
            </a:outerShdw>
          </a:effectLst>
        </p:spPr>
      </p:pic>
      <p:pic>
        <p:nvPicPr>
          <p:cNvPr id="21510" name="Image 9"/>
          <p:cNvPicPr>
            <a:picLocks noChangeAspect="1"/>
          </p:cNvPicPr>
          <p:nvPr/>
        </p:nvPicPr>
        <p:blipFill>
          <a:blip r:embed="rId4"/>
          <a:srcRect/>
          <a:stretch>
            <a:fillRect/>
          </a:stretch>
        </p:blipFill>
        <p:spPr bwMode="auto">
          <a:xfrm>
            <a:off x="8077200" y="784225"/>
            <a:ext cx="1066800" cy="574675"/>
          </a:xfrm>
          <a:prstGeom prst="rect">
            <a:avLst/>
          </a:prstGeom>
          <a:noFill/>
          <a:ln w="9525">
            <a:noFill/>
            <a:miter lim="800000"/>
            <a:headEnd/>
            <a:tailEnd/>
          </a:ln>
        </p:spPr>
      </p:pic>
      <p:sp>
        <p:nvSpPr>
          <p:cNvPr id="8" name="Titre 7"/>
          <p:cNvSpPr>
            <a:spLocks noGrp="1"/>
          </p:cNvSpPr>
          <p:nvPr>
            <p:ph type="title"/>
          </p:nvPr>
        </p:nvSpPr>
        <p:spPr>
          <a:xfrm>
            <a:off x="64146" y="0"/>
            <a:ext cx="9143999" cy="893235"/>
          </a:xfrm>
        </p:spPr>
        <p:txBody>
          <a:bodyPr/>
          <a:lstStyle/>
          <a:p>
            <a:r>
              <a:rPr lang="fr-FR" dirty="0" smtClean="0"/>
              <a:t>Cela a déjà été mis en œuvre</a:t>
            </a:r>
            <a:endParaRPr lang="fr-FR"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8" name="Image 7" descr="Iceberg.jpg"/>
          <p:cNvPicPr>
            <a:picLocks noChangeAspect="1"/>
          </p:cNvPicPr>
          <p:nvPr/>
        </p:nvPicPr>
        <p:blipFill>
          <a:blip r:embed="rId3"/>
          <a:stretch>
            <a:fillRect/>
          </a:stretch>
        </p:blipFill>
        <p:spPr>
          <a:xfrm>
            <a:off x="0" y="-1"/>
            <a:ext cx="9144000" cy="6359525"/>
          </a:xfrm>
          <a:prstGeom prst="rect">
            <a:avLst/>
          </a:prstGeom>
        </p:spPr>
      </p:pic>
      <p:sp>
        <p:nvSpPr>
          <p:cNvPr id="2" name="Titre 1"/>
          <p:cNvSpPr>
            <a:spLocks noGrp="1"/>
          </p:cNvSpPr>
          <p:nvPr>
            <p:ph type="title"/>
          </p:nvPr>
        </p:nvSpPr>
        <p:spPr>
          <a:xfrm>
            <a:off x="0" y="-12700"/>
            <a:ext cx="9143999" cy="685800"/>
          </a:xfrm>
        </p:spPr>
        <p:txBody>
          <a:bodyPr>
            <a:normAutofit fontScale="90000"/>
          </a:bodyPr>
          <a:lstStyle/>
          <a:p>
            <a:r>
              <a:rPr lang="fr-FR" dirty="0" smtClean="0"/>
              <a:t>Impacts sur les établissements</a:t>
            </a:r>
            <a:endParaRPr lang="fr-FR" dirty="0"/>
          </a:p>
        </p:txBody>
      </p:sp>
      <p:sp>
        <p:nvSpPr>
          <p:cNvPr id="3" name="Espace réservé du numéro de diapositive 2"/>
          <p:cNvSpPr>
            <a:spLocks noGrp="1"/>
          </p:cNvSpPr>
          <p:nvPr>
            <p:ph type="sldNum" sz="quarter" idx="11"/>
          </p:nvPr>
        </p:nvSpPr>
        <p:spPr/>
        <p:txBody>
          <a:bodyPr/>
          <a:lstStyle/>
          <a:p>
            <a:fld id="{B7726BB1-BEC8-5848-A8CE-38A28714AB50}" type="slidenum">
              <a:rPr lang="fr-FR" smtClean="0"/>
              <a:pPr/>
              <a:t>15</a:t>
            </a:fld>
            <a:endParaRPr lang="fr-FR" dirty="0"/>
          </a:p>
        </p:txBody>
      </p:sp>
      <p:sp>
        <p:nvSpPr>
          <p:cNvPr id="4" name="Espace réservé du texte 3"/>
          <p:cNvSpPr>
            <a:spLocks noGrp="1"/>
          </p:cNvSpPr>
          <p:nvPr>
            <p:ph type="body" idx="4294967295"/>
          </p:nvPr>
        </p:nvSpPr>
        <p:spPr>
          <a:xfrm>
            <a:off x="22229" y="5194300"/>
            <a:ext cx="8966200" cy="647701"/>
          </a:xfrm>
        </p:spPr>
        <p:txBody>
          <a:bodyPr>
            <a:noAutofit/>
          </a:bodyPr>
          <a:lstStyle/>
          <a:p>
            <a:pPr algn="ctr" rtl="0" eaLnBrk="1" latinLnBrk="0" hangingPunct="1">
              <a:buNone/>
            </a:pPr>
            <a:r>
              <a:rPr lang="fr-FR" i="1" dirty="0" smtClean="0">
                <a:solidFill>
                  <a:schemeClr val="bg1"/>
                </a:solidFill>
              </a:rPr>
              <a:t>la stratégie de Iceberg ne marche pas encore …</a:t>
            </a:r>
          </a:p>
          <a:p>
            <a:pPr algn="ctr">
              <a:buNone/>
            </a:pPr>
            <a:r>
              <a:rPr lang="fr-FR" sz="2400" i="1" dirty="0" smtClean="0">
                <a:solidFill>
                  <a:schemeClr val="bg1"/>
                </a:solidFill>
              </a:rPr>
              <a:t>UPMC 39</a:t>
            </a:r>
            <a:r>
              <a:rPr lang="fr-FR" sz="2400" i="1" baseline="30000" dirty="0" smtClean="0">
                <a:solidFill>
                  <a:schemeClr val="bg1"/>
                </a:solidFill>
              </a:rPr>
              <a:t>e</a:t>
            </a:r>
            <a:r>
              <a:rPr lang="fr-FR" sz="2400" i="1" dirty="0" smtClean="0">
                <a:solidFill>
                  <a:schemeClr val="bg1"/>
                </a:solidFill>
              </a:rPr>
              <a:t> , U. Paris Sud 49</a:t>
            </a:r>
            <a:r>
              <a:rPr lang="fr-FR" sz="2400" i="1" baseline="30000" dirty="0" smtClean="0">
                <a:solidFill>
                  <a:schemeClr val="bg1"/>
                </a:solidFill>
              </a:rPr>
              <a:t>e</a:t>
            </a:r>
            <a:r>
              <a:rPr lang="fr-FR" sz="2400" i="1" dirty="0" smtClean="0">
                <a:solidFill>
                  <a:schemeClr val="bg1"/>
                </a:solidFill>
              </a:rPr>
              <a:t>, AMU 101-150</a:t>
            </a:r>
            <a:r>
              <a:rPr lang="fr-FR" sz="2400" i="1" baseline="30000" dirty="0" smtClean="0">
                <a:solidFill>
                  <a:schemeClr val="bg1"/>
                </a:solidFill>
              </a:rPr>
              <a:t>e</a:t>
            </a:r>
            <a:r>
              <a:rPr lang="fr-FR" sz="2400" i="1" dirty="0" smtClean="0">
                <a:solidFill>
                  <a:schemeClr val="bg1"/>
                </a:solidFill>
              </a:rPr>
              <a:t>, U.</a:t>
            </a:r>
            <a:r>
              <a:rPr lang="fr-FR" sz="2400" i="1" baseline="30000" dirty="0" smtClean="0">
                <a:solidFill>
                  <a:schemeClr val="bg1"/>
                </a:solidFill>
              </a:rPr>
              <a:t> </a:t>
            </a:r>
            <a:r>
              <a:rPr lang="fr-FR" sz="2400" i="1" dirty="0" smtClean="0">
                <a:solidFill>
                  <a:schemeClr val="bg1"/>
                </a:solidFill>
              </a:rPr>
              <a:t>Strasbourg 101-150</a:t>
            </a:r>
            <a:r>
              <a:rPr lang="fr-FR" sz="2400" i="1" baseline="30000" dirty="0" smtClean="0">
                <a:solidFill>
                  <a:schemeClr val="bg1"/>
                </a:solidFill>
              </a:rPr>
              <a:t>e </a:t>
            </a:r>
            <a:r>
              <a:rPr lang="fr-FR" sz="2400" i="1" dirty="0" smtClean="0">
                <a:solidFill>
                  <a:schemeClr val="bg1"/>
                </a:solidFill>
              </a:rPr>
              <a:t>,…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re 4"/>
          <p:cNvSpPr>
            <a:spLocks noGrp="1"/>
          </p:cNvSpPr>
          <p:nvPr>
            <p:ph type="title"/>
          </p:nvPr>
        </p:nvSpPr>
        <p:spPr>
          <a:xfrm>
            <a:off x="0" y="1"/>
            <a:ext cx="9143999" cy="711200"/>
          </a:xfrm>
        </p:spPr>
        <p:txBody>
          <a:bodyPr>
            <a:normAutofit fontScale="90000"/>
          </a:bodyPr>
          <a:lstStyle/>
          <a:p>
            <a:r>
              <a:rPr lang="fr-FR" sz="4800" dirty="0" smtClean="0"/>
              <a:t>Impact sur la recherche</a:t>
            </a:r>
            <a:endParaRPr lang="fr-FR" sz="5400" kern="1200" dirty="0" smtClean="0">
              <a:solidFill>
                <a:schemeClr val="tx1"/>
              </a:solidFill>
              <a:latin typeface="Calibri"/>
              <a:ea typeface="+mn-ea"/>
              <a:cs typeface="+mn-cs"/>
            </a:endParaRPr>
          </a:p>
        </p:txBody>
      </p:sp>
      <p:sp>
        <p:nvSpPr>
          <p:cNvPr id="12290" name="Espace réservé du numéro de diapositive 1"/>
          <p:cNvSpPr>
            <a:spLocks noGrp="1"/>
          </p:cNvSpPr>
          <p:nvPr>
            <p:ph type="sldNum" sz="quarter" idx="11"/>
          </p:nvPr>
        </p:nvSpPr>
        <p:spPr>
          <a:noFill/>
        </p:spPr>
        <p:txBody>
          <a:bodyPr/>
          <a:lstStyle/>
          <a:p>
            <a:fld id="{7EF1AB42-3A13-DC4E-A639-B538360B013C}" type="slidenum">
              <a:rPr lang="fr-FR" smtClean="0"/>
              <a:pPr/>
              <a:t>16</a:t>
            </a:fld>
            <a:endParaRPr lang="fr-FR" dirty="0" smtClean="0"/>
          </a:p>
        </p:txBody>
      </p:sp>
      <p:sp>
        <p:nvSpPr>
          <p:cNvPr id="12292" name="Rectangle 5"/>
          <p:cNvSpPr>
            <a:spLocks noChangeArrowheads="1"/>
          </p:cNvSpPr>
          <p:nvPr/>
        </p:nvSpPr>
        <p:spPr bwMode="auto">
          <a:xfrm>
            <a:off x="0" y="551590"/>
            <a:ext cx="9144000" cy="5509200"/>
          </a:xfrm>
          <a:prstGeom prst="rect">
            <a:avLst/>
          </a:prstGeom>
          <a:noFill/>
          <a:ln w="9525">
            <a:noFill/>
            <a:miter lim="800000"/>
            <a:headEnd/>
            <a:tailEnd/>
          </a:ln>
        </p:spPr>
        <p:txBody>
          <a:bodyPr wrap="square">
            <a:prstTxWarp prst="textNoShape">
              <a:avLst/>
            </a:prstTxWarp>
            <a:spAutoFit/>
          </a:bodyPr>
          <a:lstStyle/>
          <a:p>
            <a:pPr marL="622300" lvl="1" indent="-514350" algn="ctr">
              <a:spcBef>
                <a:spcPts val="800"/>
              </a:spcBef>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2800" dirty="0">
                <a:solidFill>
                  <a:srgbClr val="0000FF"/>
                </a:solidFill>
                <a:latin typeface="Calibri" pitchFamily="-101" charset="0"/>
              </a:rPr>
              <a:t>Recherche </a:t>
            </a:r>
            <a:r>
              <a:rPr lang="fr-FR" sz="2800" dirty="0">
                <a:solidFill>
                  <a:schemeClr val="tx1"/>
                </a:solidFill>
                <a:latin typeface="Calibri" pitchFamily="-101" charset="0"/>
              </a:rPr>
              <a:t>et/ou </a:t>
            </a:r>
            <a:r>
              <a:rPr lang="fr-FR" sz="2800" dirty="0" smtClean="0">
                <a:solidFill>
                  <a:srgbClr val="0000FF"/>
                </a:solidFill>
                <a:latin typeface="Calibri" pitchFamily="-101" charset="0"/>
              </a:rPr>
              <a:t>innovation</a:t>
            </a:r>
          </a:p>
          <a:p>
            <a:pPr marL="622300" lvl="1" indent="-514350" algn="ctr">
              <a:spcBef>
                <a:spcPts val="800"/>
              </a:spcBef>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2400" dirty="0">
                <a:solidFill>
                  <a:schemeClr val="tx1"/>
                </a:solidFill>
                <a:latin typeface="Calibri" pitchFamily="-101" charset="0"/>
              </a:rPr>
              <a:t>Argument politique : </a:t>
            </a:r>
            <a:r>
              <a:rPr lang="fr-FR" sz="2400" b="1" dirty="0">
                <a:solidFill>
                  <a:srgbClr val="FF0000"/>
                </a:solidFill>
                <a:latin typeface="Calibri" pitchFamily="-101" charset="0"/>
              </a:rPr>
              <a:t>la recherche doit générer de l’innovation et du transfert de technologies, </a:t>
            </a:r>
            <a:r>
              <a:rPr lang="fr-FR" sz="2400" dirty="0">
                <a:solidFill>
                  <a:schemeClr val="tx1"/>
                </a:solidFill>
                <a:latin typeface="Calibri" pitchFamily="-101" charset="0"/>
              </a:rPr>
              <a:t>moteur de la croissance économique</a:t>
            </a:r>
            <a:r>
              <a:rPr lang="fr-FR" sz="2400" dirty="0" smtClean="0">
                <a:solidFill>
                  <a:schemeClr val="tx1"/>
                </a:solidFill>
                <a:latin typeface="Calibri" pitchFamily="-101" charset="0"/>
              </a:rPr>
              <a:t>,</a:t>
            </a:r>
          </a:p>
          <a:p>
            <a:pPr marL="622300" lvl="1" indent="-514350" algn="ctr">
              <a:spcBef>
                <a:spcPts val="800"/>
              </a:spcBef>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2400" dirty="0" smtClean="0">
                <a:solidFill>
                  <a:schemeClr val="tx1"/>
                </a:solidFill>
                <a:latin typeface="Calibri" pitchFamily="-101" charset="0"/>
              </a:rPr>
              <a:t> </a:t>
            </a:r>
            <a:endParaRPr lang="fr-FR" sz="2400" b="1" dirty="0">
              <a:solidFill>
                <a:srgbClr val="0000FF"/>
              </a:solidFill>
              <a:latin typeface="Calibri" pitchFamily="-101" charset="0"/>
            </a:endParaRPr>
          </a:p>
          <a:p>
            <a:pPr marL="514350" indent="-514350">
              <a:spcBef>
                <a:spcPts val="800"/>
              </a:spcBef>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2400" b="1" dirty="0">
                <a:solidFill>
                  <a:srgbClr val="008000"/>
                </a:solidFill>
                <a:latin typeface="Calibri" pitchFamily="-101" charset="0"/>
              </a:rPr>
              <a:t>• RECHERCHE : </a:t>
            </a:r>
            <a:r>
              <a:rPr lang="fr-FR" sz="2400" dirty="0">
                <a:solidFill>
                  <a:srgbClr val="000000"/>
                </a:solidFill>
                <a:latin typeface="Calibri" pitchFamily="-101" charset="0"/>
              </a:rPr>
              <a:t>quid de la </a:t>
            </a:r>
            <a:r>
              <a:rPr lang="fr-FR" sz="2400" b="1" dirty="0">
                <a:solidFill>
                  <a:srgbClr val="008000"/>
                </a:solidFill>
                <a:latin typeface="Calibri" pitchFamily="-101" charset="0"/>
              </a:rPr>
              <a:t>sérendipité ?</a:t>
            </a:r>
          </a:p>
          <a:p>
            <a:pPr marL="514350" indent="-514350" algn="r">
              <a:spcBef>
                <a:spcPts val="800"/>
              </a:spcBef>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2400" b="1" dirty="0">
                <a:solidFill>
                  <a:srgbClr val="008000"/>
                </a:solidFill>
                <a:latin typeface="Calibri" pitchFamily="-101" charset="0"/>
              </a:rPr>
              <a:t>• INNOVATION : modèle linéaire unique </a:t>
            </a:r>
            <a:r>
              <a:rPr lang="fr-FR" sz="2400" dirty="0">
                <a:solidFill>
                  <a:schemeClr val="tx1"/>
                </a:solidFill>
                <a:latin typeface="Calibri" pitchFamily="-101" charset="0"/>
              </a:rPr>
              <a:t>démenti depuis plus de 10 ans [Portnoff 2004]</a:t>
            </a:r>
            <a:endParaRPr lang="fr-FR" sz="2400" b="1" dirty="0">
              <a:solidFill>
                <a:srgbClr val="FF6600"/>
              </a:solidFill>
              <a:latin typeface="Calibri" pitchFamily="-101" charset="0"/>
            </a:endParaRPr>
          </a:p>
          <a:p>
            <a:pPr marL="622300" lvl="1" indent="-514350" algn="ctr">
              <a:spcBef>
                <a:spcPts val="800"/>
              </a:spcBef>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2400" dirty="0">
                <a:solidFill>
                  <a:schemeClr val="tx1"/>
                </a:solidFill>
                <a:latin typeface="Calibri" pitchFamily="-101" charset="0"/>
              </a:rPr>
              <a:t>• </a:t>
            </a:r>
            <a:r>
              <a:rPr lang="fr-FR" sz="2400" b="1" dirty="0">
                <a:solidFill>
                  <a:srgbClr val="FF6600"/>
                </a:solidFill>
                <a:latin typeface="Calibri" pitchFamily="-101" charset="0"/>
              </a:rPr>
              <a:t>le système libéral dominant  </a:t>
            </a:r>
            <a:r>
              <a:rPr lang="fr-FR" sz="2400" dirty="0">
                <a:solidFill>
                  <a:schemeClr val="tx1"/>
                </a:solidFill>
                <a:latin typeface="Calibri" pitchFamily="-101" charset="0"/>
              </a:rPr>
              <a:t>est convaincu </a:t>
            </a:r>
          </a:p>
          <a:p>
            <a:pPr marL="622300" lvl="1" indent="-514350" algn="ctr">
              <a:spcBef>
                <a:spcPts val="800"/>
              </a:spcBef>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2400" dirty="0">
                <a:solidFill>
                  <a:schemeClr val="tx1"/>
                </a:solidFill>
                <a:latin typeface="Calibri" pitchFamily="-101" charset="0"/>
              </a:rPr>
              <a:t>	- </a:t>
            </a:r>
            <a:r>
              <a:rPr lang="fr-FR" sz="2400" dirty="0">
                <a:solidFill>
                  <a:srgbClr val="FF6600"/>
                </a:solidFill>
                <a:latin typeface="Calibri" pitchFamily="-101" charset="0"/>
              </a:rPr>
              <a:t>accélérer </a:t>
            </a:r>
            <a:r>
              <a:rPr lang="fr-FR" sz="2400" dirty="0">
                <a:solidFill>
                  <a:schemeClr val="tx1"/>
                </a:solidFill>
                <a:latin typeface="Calibri" pitchFamily="-101" charset="0"/>
              </a:rPr>
              <a:t>les transferts</a:t>
            </a:r>
          </a:p>
          <a:p>
            <a:pPr marL="622300" lvl="1" indent="-514350" algn="ctr">
              <a:spcBef>
                <a:spcPts val="800"/>
              </a:spcBef>
              <a:buFontTx/>
              <a:buChar cha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2400" dirty="0">
                <a:solidFill>
                  <a:srgbClr val="FF6600"/>
                </a:solidFill>
                <a:latin typeface="Calibri" pitchFamily="-101" charset="0"/>
              </a:rPr>
              <a:t>Piloter </a:t>
            </a:r>
            <a:r>
              <a:rPr lang="fr-FR" sz="2400" dirty="0">
                <a:solidFill>
                  <a:schemeClr val="tx1"/>
                </a:solidFill>
                <a:latin typeface="Calibri" pitchFamily="-101" charset="0"/>
              </a:rPr>
              <a:t>avec des intérêts à court </a:t>
            </a:r>
            <a:r>
              <a:rPr lang="fr-FR" sz="2400" dirty="0" smtClean="0">
                <a:solidFill>
                  <a:schemeClr val="tx1"/>
                </a:solidFill>
                <a:latin typeface="Calibri" pitchFamily="-101" charset="0"/>
              </a:rPr>
              <a:t>terme</a:t>
            </a:r>
          </a:p>
          <a:p>
            <a:pPr marL="622300" lvl="1" indent="-514350" algn="ctr">
              <a:spcBef>
                <a:spcPts val="800"/>
              </a:spcBef>
              <a:buFontTx/>
              <a:buChar cha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2400" dirty="0" smtClean="0">
                <a:solidFill>
                  <a:srgbClr val="FF6600"/>
                </a:solidFill>
                <a:latin typeface="Calibri" pitchFamily="-101" charset="0"/>
              </a:rPr>
              <a:t>Concentrer </a:t>
            </a:r>
            <a:r>
              <a:rPr lang="fr-FR" sz="2400" dirty="0" smtClean="0">
                <a:latin typeface="Calibri" pitchFamily="-101" charset="0"/>
              </a:rPr>
              <a:t>les financement sur les plus productif </a:t>
            </a:r>
            <a:r>
              <a:rPr lang="fr-FR" sz="2400" dirty="0" smtClean="0">
                <a:latin typeface="Wingdings"/>
                <a:ea typeface="Wingdings"/>
                <a:cs typeface="Wingdings"/>
              </a:rPr>
              <a:t></a:t>
            </a:r>
            <a:r>
              <a:rPr lang="fr-FR" sz="2400" dirty="0" smtClean="0">
                <a:latin typeface="Calibri" pitchFamily="-101" charset="0"/>
              </a:rPr>
              <a:t> la production</a:t>
            </a:r>
            <a:endParaRPr lang="fr-FR" sz="2400" dirty="0" smtClean="0">
              <a:solidFill>
                <a:schemeClr val="tx1"/>
              </a:solidFill>
              <a:latin typeface="Calibri" pitchFamily="-101" charset="0"/>
            </a:endParaRPr>
          </a:p>
          <a:p>
            <a:pPr marL="622300" lvl="1" indent="-514350" algn="ctr">
              <a:spcBef>
                <a:spcPts val="800"/>
              </a:spcBef>
              <a:buFontTx/>
              <a:buChar cha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2400" dirty="0">
                <a:solidFill>
                  <a:srgbClr val="FF6600"/>
                </a:solidFill>
                <a:latin typeface="Calibri" pitchFamily="-101" charset="0"/>
              </a:rPr>
              <a:t>Appliquer </a:t>
            </a:r>
            <a:r>
              <a:rPr lang="fr-FR" sz="2400" dirty="0">
                <a:solidFill>
                  <a:schemeClr val="tx1"/>
                </a:solidFill>
                <a:latin typeface="Calibri" pitchFamily="-101" charset="0"/>
              </a:rPr>
              <a:t>le « new Public management »</a:t>
            </a:r>
            <a:r>
              <a:rPr lang="fr-FR" sz="2400" dirty="0" smtClean="0">
                <a:solidFill>
                  <a:schemeClr val="tx1"/>
                </a:solidFill>
                <a:latin typeface="Calibri" pitchFamily="-101" charset="0"/>
              </a:rPr>
              <a:t> </a:t>
            </a:r>
            <a:r>
              <a:rPr lang="fr-FR" sz="2400" dirty="0" smtClean="0">
                <a:solidFill>
                  <a:schemeClr val="tx1"/>
                </a:solidFill>
                <a:latin typeface="Wingdings"/>
                <a:ea typeface="Wingdings"/>
                <a:cs typeface="Wingdings"/>
              </a:rPr>
              <a:t></a:t>
            </a:r>
            <a:r>
              <a:rPr lang="fr-FR" sz="2400" dirty="0" smtClean="0">
                <a:solidFill>
                  <a:schemeClr val="tx1"/>
                </a:solidFill>
                <a:latin typeface="Calibri" pitchFamily="-101" charset="0"/>
              </a:rPr>
              <a:t> </a:t>
            </a:r>
            <a:r>
              <a:rPr lang="fr-FR" sz="2400" dirty="0">
                <a:solidFill>
                  <a:schemeClr val="tx1"/>
                </a:solidFill>
                <a:latin typeface="Calibri" pitchFamily="-101" charset="0"/>
              </a:rPr>
              <a:t>déréguler</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re 4"/>
          <p:cNvSpPr>
            <a:spLocks noGrp="1"/>
          </p:cNvSpPr>
          <p:nvPr>
            <p:ph type="title"/>
          </p:nvPr>
        </p:nvSpPr>
        <p:spPr>
          <a:xfrm>
            <a:off x="0" y="1"/>
            <a:ext cx="9143999" cy="698500"/>
          </a:xfrm>
        </p:spPr>
        <p:txBody>
          <a:bodyPr>
            <a:normAutofit fontScale="90000"/>
          </a:bodyPr>
          <a:lstStyle/>
          <a:p>
            <a:pPr rtl="0" eaLnBrk="1" latinLnBrk="0" hangingPunct="1"/>
            <a:r>
              <a:rPr lang="fr-FR" sz="4400" kern="1200" dirty="0" smtClean="0">
                <a:solidFill>
                  <a:srgbClr val="D40C2A"/>
                </a:solidFill>
                <a:latin typeface="+mj-lt"/>
                <a:ea typeface="+mj-ea"/>
                <a:cs typeface="+mj-cs"/>
              </a:rPr>
              <a:t>Impact sur les personnels (NPM)</a:t>
            </a:r>
            <a:r>
              <a:rPr lang="fr-FR" sz="4800" dirty="0" smtClean="0"/>
              <a:t> </a:t>
            </a:r>
            <a:endParaRPr lang="fr-FR" sz="5400" kern="1200" dirty="0" smtClean="0">
              <a:solidFill>
                <a:srgbClr val="898989"/>
              </a:solidFill>
              <a:latin typeface="Calibri"/>
              <a:ea typeface="+mn-ea"/>
              <a:cs typeface="+mn-cs"/>
            </a:endParaRPr>
          </a:p>
        </p:txBody>
      </p:sp>
      <p:sp>
        <p:nvSpPr>
          <p:cNvPr id="14338" name="Espace réservé du numéro de diapositive 1"/>
          <p:cNvSpPr>
            <a:spLocks noGrp="1"/>
          </p:cNvSpPr>
          <p:nvPr>
            <p:ph type="sldNum" sz="quarter" idx="11"/>
          </p:nvPr>
        </p:nvSpPr>
        <p:spPr>
          <a:noFill/>
        </p:spPr>
        <p:txBody>
          <a:bodyPr/>
          <a:lstStyle/>
          <a:p>
            <a:fld id="{1F8E116D-65F6-2D49-A627-AACAF49C0175}" type="slidenum">
              <a:rPr lang="fr-FR" smtClean="0"/>
              <a:pPr/>
              <a:t>17</a:t>
            </a:fld>
            <a:endParaRPr lang="fr-FR" dirty="0" smtClean="0"/>
          </a:p>
        </p:txBody>
      </p:sp>
      <p:sp>
        <p:nvSpPr>
          <p:cNvPr id="14340" name="Rectangle 5"/>
          <p:cNvSpPr>
            <a:spLocks noChangeArrowheads="1"/>
          </p:cNvSpPr>
          <p:nvPr/>
        </p:nvSpPr>
        <p:spPr bwMode="auto">
          <a:xfrm>
            <a:off x="0" y="503904"/>
            <a:ext cx="9144000" cy="5934957"/>
          </a:xfrm>
          <a:prstGeom prst="rect">
            <a:avLst/>
          </a:prstGeom>
          <a:noFill/>
          <a:ln w="9525">
            <a:noFill/>
            <a:miter lim="800000"/>
            <a:headEnd/>
            <a:tailEnd/>
          </a:ln>
        </p:spPr>
        <p:txBody>
          <a:bodyPr>
            <a:prstTxWarp prst="textNoShape">
              <a:avLst/>
            </a:prstTxWarp>
            <a:spAutoFit/>
          </a:bodyPr>
          <a:lstStyle/>
          <a:p>
            <a:pPr marL="622300" lvl="1" indent="-514350" algn="ctr">
              <a:spcBef>
                <a:spcPts val="800"/>
              </a:spcBef>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2800" dirty="0">
                <a:solidFill>
                  <a:srgbClr val="C0504D"/>
                </a:solidFill>
                <a:latin typeface="Calibri" pitchFamily="-101" charset="0"/>
              </a:rPr>
              <a:t>Appliquer </a:t>
            </a:r>
            <a:r>
              <a:rPr lang="fr-FR" sz="2800" dirty="0">
                <a:solidFill>
                  <a:schemeClr val="tx1"/>
                </a:solidFill>
                <a:latin typeface="Calibri" pitchFamily="-101" charset="0"/>
              </a:rPr>
              <a:t>le « new Public management </a:t>
            </a:r>
            <a:r>
              <a:rPr lang="fr-FR" sz="2800" dirty="0" smtClean="0">
                <a:solidFill>
                  <a:schemeClr val="tx1"/>
                </a:solidFill>
                <a:latin typeface="Calibri" pitchFamily="-101" charset="0"/>
              </a:rPr>
              <a:t>» : </a:t>
            </a:r>
            <a:endParaRPr lang="fr-FR" sz="2800" dirty="0">
              <a:solidFill>
                <a:schemeClr val="tx1"/>
              </a:solidFill>
              <a:latin typeface="Calibri" pitchFamily="-101" charset="0"/>
            </a:endParaRPr>
          </a:p>
          <a:p>
            <a:pPr marL="622300" lvl="1" indent="-514350" algn="ctr">
              <a:spcBef>
                <a:spcPts val="800"/>
              </a:spcBef>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2400" dirty="0">
                <a:solidFill>
                  <a:schemeClr val="tx1"/>
                </a:solidFill>
                <a:latin typeface="Calibri" pitchFamily="-101" charset="0"/>
              </a:rPr>
              <a:t>- </a:t>
            </a:r>
            <a:r>
              <a:rPr lang="fr-FR" sz="2400" b="1" dirty="0">
                <a:solidFill>
                  <a:srgbClr val="FF6600"/>
                </a:solidFill>
                <a:latin typeface="Calibri" pitchFamily="-101" charset="0"/>
              </a:rPr>
              <a:t>déconsidérer  </a:t>
            </a:r>
            <a:r>
              <a:rPr lang="fr-FR" sz="2400" dirty="0">
                <a:solidFill>
                  <a:schemeClr val="tx1"/>
                </a:solidFill>
                <a:latin typeface="Calibri" pitchFamily="-101" charset="0"/>
              </a:rPr>
              <a:t>les recherches qui ne contribue pas à la croissance économique à court terme (</a:t>
            </a:r>
            <a:r>
              <a:rPr lang="fr-FR" sz="2400" dirty="0">
                <a:solidFill>
                  <a:srgbClr val="FF6600"/>
                </a:solidFill>
                <a:latin typeface="Calibri" pitchFamily="-101" charset="0"/>
              </a:rPr>
              <a:t>SHS, …</a:t>
            </a:r>
            <a:r>
              <a:rPr lang="fr-FR" sz="2400" dirty="0">
                <a:solidFill>
                  <a:schemeClr val="tx1"/>
                </a:solidFill>
                <a:latin typeface="Calibri" pitchFamily="-101" charset="0"/>
              </a:rPr>
              <a:t>);</a:t>
            </a:r>
          </a:p>
          <a:p>
            <a:pPr marL="622300" lvl="1" indent="-514350" algn="ctr">
              <a:spcBef>
                <a:spcPts val="800"/>
              </a:spcBef>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2400" dirty="0">
                <a:solidFill>
                  <a:schemeClr val="tx1"/>
                </a:solidFill>
                <a:latin typeface="Calibri" pitchFamily="-101" charset="0"/>
              </a:rPr>
              <a:t>	- </a:t>
            </a:r>
            <a:r>
              <a:rPr lang="fr-FR" sz="2400" b="1" dirty="0">
                <a:solidFill>
                  <a:srgbClr val="FF6600"/>
                </a:solidFill>
                <a:latin typeface="Calibri" pitchFamily="-101" charset="0"/>
              </a:rPr>
              <a:t>dénigrer </a:t>
            </a:r>
            <a:r>
              <a:rPr lang="fr-FR" sz="2400" dirty="0">
                <a:solidFill>
                  <a:schemeClr val="tx1"/>
                </a:solidFill>
                <a:latin typeface="Calibri" pitchFamily="-101" charset="0"/>
              </a:rPr>
              <a:t>les statuts des fonctionnaires de l’ESR;</a:t>
            </a:r>
          </a:p>
          <a:p>
            <a:pPr marL="622300" lvl="1" indent="-514350" algn="ctr">
              <a:spcBef>
                <a:spcPts val="800"/>
              </a:spcBef>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2400" dirty="0">
                <a:solidFill>
                  <a:schemeClr val="tx1"/>
                </a:solidFill>
                <a:latin typeface="Calibri" pitchFamily="-101" charset="0"/>
              </a:rPr>
              <a:t>- </a:t>
            </a:r>
            <a:r>
              <a:rPr lang="fr-FR" sz="2400" b="1" dirty="0">
                <a:solidFill>
                  <a:srgbClr val="FF6600"/>
                </a:solidFill>
                <a:latin typeface="Calibri" pitchFamily="-101" charset="0"/>
              </a:rPr>
              <a:t>Diminuer</a:t>
            </a:r>
            <a:r>
              <a:rPr lang="fr-FR" sz="2400" dirty="0">
                <a:solidFill>
                  <a:schemeClr val="tx1"/>
                </a:solidFill>
                <a:latin typeface="Calibri" pitchFamily="-101" charset="0"/>
              </a:rPr>
              <a:t> les salaires </a:t>
            </a:r>
            <a:r>
              <a:rPr lang="fr-FR" sz="1400" dirty="0">
                <a:solidFill>
                  <a:schemeClr val="tx1"/>
                </a:solidFill>
                <a:latin typeface="Calibri" pitchFamily="-101" charset="0"/>
              </a:rPr>
              <a:t>(gel du point d’indice) </a:t>
            </a:r>
            <a:r>
              <a:rPr lang="fr-FR" sz="2400" dirty="0">
                <a:solidFill>
                  <a:schemeClr val="tx1"/>
                </a:solidFill>
                <a:latin typeface="Calibri" pitchFamily="-101" charset="0"/>
              </a:rPr>
              <a:t>et augmenter les primes individualisés </a:t>
            </a:r>
            <a:r>
              <a:rPr lang="fr-FR" sz="1400" dirty="0">
                <a:solidFill>
                  <a:schemeClr val="tx1"/>
                </a:solidFill>
                <a:latin typeface="Calibri" pitchFamily="-101" charset="0"/>
              </a:rPr>
              <a:t>(</a:t>
            </a:r>
            <a:r>
              <a:rPr lang="fr-FR" sz="1400" dirty="0" smtClean="0">
                <a:solidFill>
                  <a:schemeClr val="tx1"/>
                </a:solidFill>
                <a:latin typeface="Calibri" pitchFamily="-101" charset="0"/>
              </a:rPr>
              <a:t>PEDR, Rifseep, </a:t>
            </a:r>
            <a:r>
              <a:rPr lang="fr-FR" sz="1400" dirty="0">
                <a:solidFill>
                  <a:schemeClr val="tx1"/>
                </a:solidFill>
                <a:latin typeface="Calibri" pitchFamily="-101" charset="0"/>
              </a:rPr>
              <a:t>) </a:t>
            </a:r>
            <a:r>
              <a:rPr lang="fr-FR" sz="2400" dirty="0">
                <a:solidFill>
                  <a:schemeClr val="tx1"/>
                </a:solidFill>
                <a:latin typeface="Calibri" pitchFamily="-101" charset="0"/>
              </a:rPr>
              <a:t>;</a:t>
            </a:r>
          </a:p>
          <a:p>
            <a:pPr marL="622300" lvl="1" indent="-514350" algn="ctr">
              <a:spcBef>
                <a:spcPts val="800"/>
              </a:spcBef>
              <a:buFontTx/>
              <a:buChar cha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2400" b="1" dirty="0">
                <a:solidFill>
                  <a:srgbClr val="FF6600"/>
                </a:solidFill>
                <a:latin typeface="Calibri" pitchFamily="-101" charset="0"/>
              </a:rPr>
              <a:t>Précariser </a:t>
            </a:r>
            <a:r>
              <a:rPr lang="fr-FR" sz="2400" dirty="0">
                <a:solidFill>
                  <a:schemeClr val="tx1"/>
                </a:solidFill>
                <a:latin typeface="Calibri" pitchFamily="-101" charset="0"/>
              </a:rPr>
              <a:t>les personnels (CDD, contrat sur projet, …) ;</a:t>
            </a:r>
          </a:p>
          <a:p>
            <a:pPr marL="622300" lvl="1" indent="-514350" algn="ctr">
              <a:spcBef>
                <a:spcPts val="800"/>
              </a:spcBef>
              <a:buFontTx/>
              <a:buChar cha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2400" b="1" dirty="0">
                <a:solidFill>
                  <a:srgbClr val="FF6600"/>
                </a:solidFill>
                <a:latin typeface="Calibri" pitchFamily="-101" charset="0"/>
              </a:rPr>
              <a:t>Réduire les ressources financières </a:t>
            </a:r>
            <a:r>
              <a:rPr lang="fr-FR" sz="2400" dirty="0">
                <a:solidFill>
                  <a:schemeClr val="tx1"/>
                </a:solidFill>
                <a:latin typeface="Calibri" pitchFamily="-101" charset="0"/>
              </a:rPr>
              <a:t>et + de contrôle des intérêts extérieurs  au milieu académique (CA, </a:t>
            </a:r>
            <a:r>
              <a:rPr lang="fr-FR" sz="2400" dirty="0" smtClean="0">
                <a:solidFill>
                  <a:schemeClr val="tx1"/>
                </a:solidFill>
                <a:latin typeface="Calibri" pitchFamily="-101" charset="0"/>
              </a:rPr>
              <a:t>HCERES, </a:t>
            </a:r>
            <a:r>
              <a:rPr lang="fr-FR" sz="2400" dirty="0">
                <a:solidFill>
                  <a:schemeClr val="tx1"/>
                </a:solidFill>
                <a:latin typeface="Calibri" pitchFamily="-101" charset="0"/>
              </a:rPr>
              <a:t>ANR, PIA, …);</a:t>
            </a:r>
          </a:p>
          <a:p>
            <a:pPr marL="622300" lvl="1" indent="-514350" algn="ctr">
              <a:spcBef>
                <a:spcPts val="800"/>
              </a:spcBef>
              <a:buFontTx/>
              <a:buChar cha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2400" b="1" dirty="0">
                <a:solidFill>
                  <a:srgbClr val="FF6600"/>
                </a:solidFill>
                <a:latin typeface="Calibri" pitchFamily="-101" charset="0"/>
              </a:rPr>
              <a:t>Évaluer </a:t>
            </a:r>
            <a:r>
              <a:rPr lang="fr-FR" sz="2400" dirty="0">
                <a:solidFill>
                  <a:schemeClr val="tx1"/>
                </a:solidFill>
                <a:latin typeface="Calibri" pitchFamily="-101" charset="0"/>
              </a:rPr>
              <a:t>quantitativement, individuellement (bibliométrie, notation, …) afin de justifier les inégalités et la concentration des moyens;</a:t>
            </a:r>
          </a:p>
          <a:p>
            <a:pPr marL="622300" lvl="1" indent="-514350" algn="ctr">
              <a:spcBef>
                <a:spcPts val="800"/>
              </a:spcBef>
              <a:buFontTx/>
              <a:buChar cha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2400" b="1" dirty="0">
                <a:solidFill>
                  <a:srgbClr val="FF6600"/>
                </a:solidFill>
                <a:latin typeface="Calibri" pitchFamily="-101" charset="0"/>
              </a:rPr>
              <a:t>Distraire </a:t>
            </a:r>
            <a:r>
              <a:rPr lang="fr-FR" sz="2400" dirty="0">
                <a:solidFill>
                  <a:schemeClr val="tx1"/>
                </a:solidFill>
                <a:latin typeface="Calibri" pitchFamily="-101" charset="0"/>
              </a:rPr>
              <a:t>les scientifiques avec les tâches chronophages et inutiles </a:t>
            </a:r>
            <a:r>
              <a:rPr lang="fr-FR" sz="1400" dirty="0">
                <a:solidFill>
                  <a:schemeClr val="tx1"/>
                </a:solidFill>
                <a:latin typeface="Calibri" pitchFamily="-101" charset="0"/>
              </a:rPr>
              <a:t>(dossier de réponse à appel à projet, description des retombées, évaluation des dossiers, rapport à 3 mois, 6 mois, 1 an, reports des temps passés, justifications de l’adéquation des dépenses, …)</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2" name="Titre 41"/>
          <p:cNvSpPr>
            <a:spLocks noGrp="1"/>
          </p:cNvSpPr>
          <p:nvPr>
            <p:ph type="title"/>
          </p:nvPr>
        </p:nvSpPr>
        <p:spPr/>
        <p:txBody>
          <a:bodyPr>
            <a:normAutofit fontScale="90000"/>
          </a:bodyPr>
          <a:lstStyle/>
          <a:p>
            <a:pPr rtl="0" eaLnBrk="1" latinLnBrk="0" hangingPunct="1"/>
            <a:r>
              <a:rPr lang="fr-FR" dirty="0" smtClean="0"/>
              <a:t>Des réformes et une stratégie de diversion</a:t>
            </a:r>
          </a:p>
        </p:txBody>
      </p:sp>
      <p:sp>
        <p:nvSpPr>
          <p:cNvPr id="15363" name="Rectangle 3"/>
          <p:cNvSpPr>
            <a:spLocks noChangeArrowheads="1"/>
          </p:cNvSpPr>
          <p:nvPr/>
        </p:nvSpPr>
        <p:spPr bwMode="auto">
          <a:xfrm>
            <a:off x="1714500" y="601715"/>
            <a:ext cx="6019800" cy="400110"/>
          </a:xfrm>
          <a:prstGeom prst="rect">
            <a:avLst/>
          </a:prstGeom>
          <a:noFill/>
          <a:ln w="9525">
            <a:noFill/>
            <a:miter lim="800000"/>
            <a:headEnd/>
            <a:tailEnd/>
          </a:ln>
        </p:spPr>
        <p:txBody>
          <a:bodyPr wrap="square">
            <a:prstTxWarp prst="textNoShape">
              <a:avLst/>
            </a:prstTxWarp>
            <a:spAutoFit/>
          </a:bodyPr>
          <a:lstStyle/>
          <a:p>
            <a:pPr algn="ctr"/>
            <a:r>
              <a:rPr lang="fr-FR" sz="2000" dirty="0" smtClean="0">
                <a:solidFill>
                  <a:srgbClr val="0000FF"/>
                </a:solidFill>
                <a:latin typeface="Calibri" pitchFamily="-101" charset="0"/>
              </a:rPr>
              <a:t>Petite </a:t>
            </a:r>
            <a:r>
              <a:rPr lang="fr-FR" sz="2000" dirty="0">
                <a:solidFill>
                  <a:srgbClr val="0000FF"/>
                </a:solidFill>
                <a:latin typeface="Calibri" pitchFamily="-101" charset="0"/>
              </a:rPr>
              <a:t>chronologie </a:t>
            </a:r>
            <a:endParaRPr lang="fr-FR" sz="2000" dirty="0"/>
          </a:p>
        </p:txBody>
      </p:sp>
      <p:sp>
        <p:nvSpPr>
          <p:cNvPr id="15364" name="Ellipse 4"/>
          <p:cNvSpPr>
            <a:spLocks noChangeArrowheads="1"/>
          </p:cNvSpPr>
          <p:nvPr/>
        </p:nvSpPr>
        <p:spPr bwMode="auto">
          <a:xfrm>
            <a:off x="0" y="1143000"/>
            <a:ext cx="1600200" cy="1524000"/>
          </a:xfrm>
          <a:prstGeom prst="ellipse">
            <a:avLst/>
          </a:prstGeom>
          <a:solidFill>
            <a:srgbClr val="00B8FF"/>
          </a:solidFill>
          <a:ln w="9525">
            <a:noFill/>
            <a:round/>
            <a:headEnd/>
            <a:tailEnd/>
          </a:ln>
        </p:spPr>
        <p:txBody>
          <a:bodyPr lIns="0" tIns="0" rIns="0" bIns="0" anchor="ctr">
            <a:prstTxWarp prst="textNoShape">
              <a:avLst/>
            </a:prstTxWarp>
          </a:bodyPr>
          <a:lstStyle/>
          <a:p>
            <a:pPr algn="ctr"/>
            <a:r>
              <a:rPr lang="fr-FR" dirty="0">
                <a:solidFill>
                  <a:schemeClr val="bg1"/>
                </a:solidFill>
              </a:rPr>
              <a:t>Loi de Program-me Recherche</a:t>
            </a:r>
          </a:p>
        </p:txBody>
      </p:sp>
      <p:sp>
        <p:nvSpPr>
          <p:cNvPr id="15365" name="Ellipse 5"/>
          <p:cNvSpPr>
            <a:spLocks noChangeArrowheads="1"/>
          </p:cNvSpPr>
          <p:nvPr/>
        </p:nvSpPr>
        <p:spPr bwMode="auto">
          <a:xfrm>
            <a:off x="-9896" y="2655372"/>
            <a:ext cx="1143000" cy="762000"/>
          </a:xfrm>
          <a:prstGeom prst="ellipse">
            <a:avLst/>
          </a:prstGeom>
          <a:solidFill>
            <a:srgbClr val="00B8FF"/>
          </a:solidFill>
          <a:ln w="9525">
            <a:noFill/>
            <a:round/>
            <a:headEnd/>
            <a:tailEnd/>
          </a:ln>
        </p:spPr>
        <p:txBody>
          <a:bodyPr anchor="ctr">
            <a:prstTxWarp prst="textNoShape">
              <a:avLst/>
            </a:prstTxWarp>
          </a:bodyPr>
          <a:lstStyle/>
          <a:p>
            <a:pPr algn="ctr"/>
            <a:r>
              <a:rPr lang="fr-FR" dirty="0">
                <a:solidFill>
                  <a:schemeClr val="bg1"/>
                </a:solidFill>
              </a:rPr>
              <a:t>HCST</a:t>
            </a:r>
          </a:p>
        </p:txBody>
      </p:sp>
      <p:sp>
        <p:nvSpPr>
          <p:cNvPr id="15366" name="Ellipse 6"/>
          <p:cNvSpPr>
            <a:spLocks noChangeArrowheads="1"/>
          </p:cNvSpPr>
          <p:nvPr/>
        </p:nvSpPr>
        <p:spPr bwMode="auto">
          <a:xfrm>
            <a:off x="0" y="3429000"/>
            <a:ext cx="1143000" cy="762000"/>
          </a:xfrm>
          <a:prstGeom prst="ellipse">
            <a:avLst/>
          </a:prstGeom>
          <a:solidFill>
            <a:srgbClr val="00B8FF"/>
          </a:solidFill>
          <a:ln w="9525">
            <a:noFill/>
            <a:round/>
            <a:headEnd/>
            <a:tailEnd/>
          </a:ln>
        </p:spPr>
        <p:txBody>
          <a:bodyPr anchor="ctr">
            <a:prstTxWarp prst="textNoShape">
              <a:avLst/>
            </a:prstTxWarp>
          </a:bodyPr>
          <a:lstStyle/>
          <a:p>
            <a:pPr algn="ctr"/>
            <a:r>
              <a:rPr lang="fr-FR" dirty="0">
                <a:solidFill>
                  <a:schemeClr val="bg1"/>
                </a:solidFill>
              </a:rPr>
              <a:t>CSRT</a:t>
            </a:r>
          </a:p>
        </p:txBody>
      </p:sp>
      <p:sp>
        <p:nvSpPr>
          <p:cNvPr id="15367" name="Ellipse 7"/>
          <p:cNvSpPr>
            <a:spLocks noChangeArrowheads="1"/>
          </p:cNvSpPr>
          <p:nvPr/>
        </p:nvSpPr>
        <p:spPr bwMode="auto">
          <a:xfrm>
            <a:off x="153266" y="4188402"/>
            <a:ext cx="1219200" cy="762000"/>
          </a:xfrm>
          <a:prstGeom prst="ellipse">
            <a:avLst/>
          </a:prstGeom>
          <a:solidFill>
            <a:srgbClr val="00B8FF"/>
          </a:solidFill>
          <a:ln w="9525">
            <a:noFill/>
            <a:round/>
            <a:headEnd/>
            <a:tailEnd/>
          </a:ln>
        </p:spPr>
        <p:txBody>
          <a:bodyPr anchor="ctr">
            <a:prstTxWarp prst="textNoShape">
              <a:avLst/>
            </a:prstTxWarp>
          </a:bodyPr>
          <a:lstStyle/>
          <a:p>
            <a:pPr algn="ctr"/>
            <a:r>
              <a:rPr lang="fr-FR" dirty="0">
                <a:solidFill>
                  <a:schemeClr val="bg1"/>
                </a:solidFill>
              </a:rPr>
              <a:t>OSEO</a:t>
            </a:r>
          </a:p>
        </p:txBody>
      </p:sp>
      <p:sp>
        <p:nvSpPr>
          <p:cNvPr id="15368" name="Ellipse 8"/>
          <p:cNvSpPr>
            <a:spLocks noChangeArrowheads="1"/>
          </p:cNvSpPr>
          <p:nvPr/>
        </p:nvSpPr>
        <p:spPr bwMode="auto">
          <a:xfrm>
            <a:off x="1115910" y="3975760"/>
            <a:ext cx="1295400" cy="838200"/>
          </a:xfrm>
          <a:prstGeom prst="ellipse">
            <a:avLst/>
          </a:prstGeom>
          <a:solidFill>
            <a:srgbClr val="00B8FF"/>
          </a:solidFill>
          <a:ln w="9525">
            <a:noFill/>
            <a:round/>
            <a:headEnd/>
            <a:tailEnd/>
          </a:ln>
        </p:spPr>
        <p:txBody>
          <a:bodyPr anchor="ctr">
            <a:prstTxWarp prst="textNoShape">
              <a:avLst/>
            </a:prstTxWarp>
          </a:bodyPr>
          <a:lstStyle/>
          <a:p>
            <a:pPr algn="ctr"/>
            <a:r>
              <a:rPr lang="fr-FR" dirty="0">
                <a:solidFill>
                  <a:schemeClr val="bg1"/>
                </a:solidFill>
              </a:rPr>
              <a:t>Carnot</a:t>
            </a:r>
          </a:p>
        </p:txBody>
      </p:sp>
      <p:sp>
        <p:nvSpPr>
          <p:cNvPr id="15369" name="Ellipse 9"/>
          <p:cNvSpPr>
            <a:spLocks noChangeArrowheads="1"/>
          </p:cNvSpPr>
          <p:nvPr/>
        </p:nvSpPr>
        <p:spPr bwMode="auto">
          <a:xfrm>
            <a:off x="-1" y="4973658"/>
            <a:ext cx="2055617" cy="762000"/>
          </a:xfrm>
          <a:prstGeom prst="ellipse">
            <a:avLst/>
          </a:prstGeom>
          <a:solidFill>
            <a:srgbClr val="00B8FF"/>
          </a:solidFill>
          <a:ln w="9525">
            <a:noFill/>
            <a:round/>
            <a:headEnd/>
            <a:tailEnd/>
          </a:ln>
        </p:spPr>
        <p:txBody>
          <a:bodyPr anchor="ctr">
            <a:prstTxWarp prst="textNoShape">
              <a:avLst/>
            </a:prstTxWarp>
          </a:bodyPr>
          <a:lstStyle/>
          <a:p>
            <a:pPr algn="ctr"/>
            <a:r>
              <a:rPr lang="fr-FR" dirty="0">
                <a:solidFill>
                  <a:schemeClr val="bg1"/>
                </a:solidFill>
              </a:rPr>
              <a:t>Pôle de compétitivité</a:t>
            </a:r>
          </a:p>
        </p:txBody>
      </p:sp>
      <p:sp>
        <p:nvSpPr>
          <p:cNvPr id="15370" name="Ellipse 10"/>
          <p:cNvSpPr>
            <a:spLocks noChangeArrowheads="1"/>
          </p:cNvSpPr>
          <p:nvPr/>
        </p:nvSpPr>
        <p:spPr bwMode="auto">
          <a:xfrm>
            <a:off x="225384" y="5680982"/>
            <a:ext cx="1066800" cy="685800"/>
          </a:xfrm>
          <a:prstGeom prst="ellipse">
            <a:avLst/>
          </a:prstGeom>
          <a:solidFill>
            <a:srgbClr val="00B8FF"/>
          </a:solidFill>
          <a:ln w="9525">
            <a:noFill/>
            <a:round/>
            <a:headEnd/>
            <a:tailEnd/>
          </a:ln>
        </p:spPr>
        <p:txBody>
          <a:bodyPr anchor="ctr">
            <a:prstTxWarp prst="textNoShape">
              <a:avLst/>
            </a:prstTxWarp>
          </a:bodyPr>
          <a:lstStyle/>
          <a:p>
            <a:pPr algn="ctr"/>
            <a:r>
              <a:rPr lang="fr-FR" dirty="0">
                <a:solidFill>
                  <a:schemeClr val="bg1"/>
                </a:solidFill>
              </a:rPr>
              <a:t>FUI</a:t>
            </a:r>
          </a:p>
        </p:txBody>
      </p:sp>
      <p:sp>
        <p:nvSpPr>
          <p:cNvPr id="15371" name="Ellipse 11"/>
          <p:cNvSpPr>
            <a:spLocks noChangeArrowheads="1"/>
          </p:cNvSpPr>
          <p:nvPr/>
        </p:nvSpPr>
        <p:spPr bwMode="auto">
          <a:xfrm>
            <a:off x="5287984" y="2601562"/>
            <a:ext cx="1143000" cy="762000"/>
          </a:xfrm>
          <a:prstGeom prst="ellipse">
            <a:avLst/>
          </a:prstGeom>
          <a:solidFill>
            <a:srgbClr val="FF0000"/>
          </a:solidFill>
          <a:ln w="9525">
            <a:noFill/>
            <a:round/>
            <a:headEnd/>
            <a:tailEnd/>
          </a:ln>
        </p:spPr>
        <p:txBody>
          <a:bodyPr anchor="ctr">
            <a:prstTxWarp prst="textNoShape">
              <a:avLst/>
            </a:prstTxWarp>
          </a:bodyPr>
          <a:lstStyle/>
          <a:p>
            <a:pPr algn="ctr"/>
            <a:r>
              <a:rPr lang="fr-FR" dirty="0">
                <a:solidFill>
                  <a:schemeClr val="bg1"/>
                </a:solidFill>
              </a:rPr>
              <a:t>Idex</a:t>
            </a:r>
          </a:p>
        </p:txBody>
      </p:sp>
      <p:sp>
        <p:nvSpPr>
          <p:cNvPr id="15372" name="Ellipse 12"/>
          <p:cNvSpPr>
            <a:spLocks noChangeArrowheads="1"/>
          </p:cNvSpPr>
          <p:nvPr/>
        </p:nvSpPr>
        <p:spPr bwMode="auto">
          <a:xfrm>
            <a:off x="5839681" y="3266202"/>
            <a:ext cx="1143000" cy="609600"/>
          </a:xfrm>
          <a:prstGeom prst="ellipse">
            <a:avLst/>
          </a:prstGeom>
          <a:solidFill>
            <a:srgbClr val="FF0000"/>
          </a:solidFill>
          <a:ln w="9525">
            <a:noFill/>
            <a:round/>
            <a:headEnd/>
            <a:tailEnd/>
          </a:ln>
        </p:spPr>
        <p:txBody>
          <a:bodyPr anchor="ctr">
            <a:prstTxWarp prst="textNoShape">
              <a:avLst/>
            </a:prstTxWarp>
          </a:bodyPr>
          <a:lstStyle/>
          <a:p>
            <a:pPr algn="ctr"/>
            <a:r>
              <a:rPr lang="fr-FR" dirty="0">
                <a:solidFill>
                  <a:schemeClr val="bg1"/>
                </a:solidFill>
              </a:rPr>
              <a:t>Labex</a:t>
            </a:r>
          </a:p>
        </p:txBody>
      </p:sp>
      <p:sp>
        <p:nvSpPr>
          <p:cNvPr id="15373" name="Ellipse 13"/>
          <p:cNvSpPr>
            <a:spLocks noChangeArrowheads="1"/>
          </p:cNvSpPr>
          <p:nvPr/>
        </p:nvSpPr>
        <p:spPr bwMode="auto">
          <a:xfrm>
            <a:off x="4524884" y="3962400"/>
            <a:ext cx="1143000" cy="762000"/>
          </a:xfrm>
          <a:prstGeom prst="ellipse">
            <a:avLst/>
          </a:prstGeom>
          <a:solidFill>
            <a:srgbClr val="FF0000"/>
          </a:solidFill>
          <a:ln w="9525">
            <a:noFill/>
            <a:round/>
            <a:headEnd/>
            <a:tailEnd/>
          </a:ln>
        </p:spPr>
        <p:txBody>
          <a:bodyPr anchor="ctr">
            <a:prstTxWarp prst="textNoShape">
              <a:avLst/>
            </a:prstTxWarp>
          </a:bodyPr>
          <a:lstStyle/>
          <a:p>
            <a:pPr algn="ctr"/>
            <a:r>
              <a:rPr lang="fr-FR" dirty="0">
                <a:solidFill>
                  <a:schemeClr val="bg1"/>
                </a:solidFill>
              </a:rPr>
              <a:t>IRT</a:t>
            </a:r>
          </a:p>
        </p:txBody>
      </p:sp>
      <p:sp>
        <p:nvSpPr>
          <p:cNvPr id="15374" name="Ellipse 14"/>
          <p:cNvSpPr>
            <a:spLocks noChangeArrowheads="1"/>
          </p:cNvSpPr>
          <p:nvPr/>
        </p:nvSpPr>
        <p:spPr bwMode="auto">
          <a:xfrm>
            <a:off x="5224978" y="4516458"/>
            <a:ext cx="1143000" cy="762000"/>
          </a:xfrm>
          <a:prstGeom prst="ellipse">
            <a:avLst/>
          </a:prstGeom>
          <a:solidFill>
            <a:srgbClr val="FF0000"/>
          </a:solidFill>
          <a:ln w="9525">
            <a:noFill/>
            <a:round/>
            <a:headEnd/>
            <a:tailEnd/>
          </a:ln>
        </p:spPr>
        <p:txBody>
          <a:bodyPr anchor="ctr">
            <a:prstTxWarp prst="textNoShape">
              <a:avLst/>
            </a:prstTxWarp>
          </a:bodyPr>
          <a:lstStyle/>
          <a:p>
            <a:pPr algn="ctr"/>
            <a:r>
              <a:rPr lang="fr-FR" dirty="0">
                <a:solidFill>
                  <a:schemeClr val="bg1"/>
                </a:solidFill>
              </a:rPr>
              <a:t>IHU</a:t>
            </a:r>
          </a:p>
        </p:txBody>
      </p:sp>
      <p:sp>
        <p:nvSpPr>
          <p:cNvPr id="15375" name="Ellipse 15"/>
          <p:cNvSpPr>
            <a:spLocks noChangeArrowheads="1"/>
          </p:cNvSpPr>
          <p:nvPr/>
        </p:nvSpPr>
        <p:spPr bwMode="auto">
          <a:xfrm>
            <a:off x="4731143" y="3276964"/>
            <a:ext cx="1324222" cy="762000"/>
          </a:xfrm>
          <a:prstGeom prst="ellipse">
            <a:avLst/>
          </a:prstGeom>
          <a:solidFill>
            <a:srgbClr val="FF0000"/>
          </a:solidFill>
          <a:ln w="9525">
            <a:noFill/>
            <a:round/>
            <a:headEnd/>
            <a:tailEnd/>
          </a:ln>
        </p:spPr>
        <p:txBody>
          <a:bodyPr anchor="ctr">
            <a:prstTxWarp prst="textNoShape">
              <a:avLst/>
            </a:prstTxWarp>
          </a:bodyPr>
          <a:lstStyle/>
          <a:p>
            <a:pPr algn="ctr"/>
            <a:r>
              <a:rPr lang="fr-FR" dirty="0">
                <a:solidFill>
                  <a:schemeClr val="bg1"/>
                </a:solidFill>
              </a:rPr>
              <a:t>Equipex</a:t>
            </a:r>
          </a:p>
        </p:txBody>
      </p:sp>
      <p:sp>
        <p:nvSpPr>
          <p:cNvPr id="15376" name="Ellipse 16"/>
          <p:cNvSpPr>
            <a:spLocks noChangeArrowheads="1"/>
          </p:cNvSpPr>
          <p:nvPr/>
        </p:nvSpPr>
        <p:spPr bwMode="auto">
          <a:xfrm>
            <a:off x="1604530" y="1143000"/>
            <a:ext cx="1600200" cy="1524000"/>
          </a:xfrm>
          <a:prstGeom prst="ellipse">
            <a:avLst/>
          </a:prstGeom>
          <a:solidFill>
            <a:srgbClr val="C11E98"/>
          </a:solidFill>
          <a:ln w="9525">
            <a:noFill/>
            <a:round/>
            <a:headEnd/>
            <a:tailEnd/>
          </a:ln>
        </p:spPr>
        <p:txBody>
          <a:bodyPr anchor="ctr">
            <a:prstTxWarp prst="textNoShape">
              <a:avLst/>
            </a:prstTxWarp>
          </a:bodyPr>
          <a:lstStyle/>
          <a:p>
            <a:pPr algn="ctr"/>
            <a:r>
              <a:rPr lang="fr-FR" dirty="0">
                <a:solidFill>
                  <a:schemeClr val="bg1"/>
                </a:solidFill>
              </a:rPr>
              <a:t>Loi LRU</a:t>
            </a:r>
          </a:p>
        </p:txBody>
      </p:sp>
      <p:sp>
        <p:nvSpPr>
          <p:cNvPr id="15377" name="Ellipse 18"/>
          <p:cNvSpPr>
            <a:spLocks noChangeArrowheads="1"/>
          </p:cNvSpPr>
          <p:nvPr/>
        </p:nvSpPr>
        <p:spPr bwMode="auto">
          <a:xfrm>
            <a:off x="3219822" y="1143000"/>
            <a:ext cx="1600200" cy="1524000"/>
          </a:xfrm>
          <a:prstGeom prst="ellipse">
            <a:avLst/>
          </a:prstGeom>
          <a:solidFill>
            <a:srgbClr val="FF6600"/>
          </a:solidFill>
          <a:ln w="9525">
            <a:noFill/>
            <a:round/>
            <a:headEnd/>
            <a:tailEnd/>
          </a:ln>
        </p:spPr>
        <p:txBody>
          <a:bodyPr anchor="ctr">
            <a:prstTxWarp prst="textNoShape">
              <a:avLst/>
            </a:prstTxWarp>
          </a:bodyPr>
          <a:lstStyle/>
          <a:p>
            <a:pPr algn="ctr"/>
            <a:r>
              <a:rPr lang="fr-FR" dirty="0">
                <a:solidFill>
                  <a:schemeClr val="bg1"/>
                </a:solidFill>
              </a:rPr>
              <a:t>SNRI</a:t>
            </a:r>
          </a:p>
        </p:txBody>
      </p:sp>
      <p:sp>
        <p:nvSpPr>
          <p:cNvPr id="15378" name="Ellipse 19"/>
          <p:cNvSpPr>
            <a:spLocks noChangeArrowheads="1"/>
          </p:cNvSpPr>
          <p:nvPr/>
        </p:nvSpPr>
        <p:spPr bwMode="auto">
          <a:xfrm>
            <a:off x="3274498" y="3352800"/>
            <a:ext cx="1600200" cy="609600"/>
          </a:xfrm>
          <a:prstGeom prst="ellipse">
            <a:avLst/>
          </a:prstGeom>
          <a:solidFill>
            <a:srgbClr val="FF6600"/>
          </a:solidFill>
          <a:ln w="9525">
            <a:noFill/>
            <a:round/>
            <a:headEnd/>
            <a:tailEnd/>
          </a:ln>
        </p:spPr>
        <p:txBody>
          <a:bodyPr anchor="ctr">
            <a:prstTxWarp prst="textNoShape">
              <a:avLst/>
            </a:prstTxWarp>
          </a:bodyPr>
          <a:lstStyle/>
          <a:p>
            <a:pPr algn="ctr"/>
            <a:r>
              <a:rPr lang="fr-FR" dirty="0">
                <a:solidFill>
                  <a:schemeClr val="bg1"/>
                </a:solidFill>
              </a:rPr>
              <a:t>Alliances</a:t>
            </a:r>
          </a:p>
        </p:txBody>
      </p:sp>
      <p:sp>
        <p:nvSpPr>
          <p:cNvPr id="15379" name="Ellipse 20"/>
          <p:cNvSpPr>
            <a:spLocks noChangeArrowheads="1"/>
          </p:cNvSpPr>
          <p:nvPr/>
        </p:nvSpPr>
        <p:spPr bwMode="auto">
          <a:xfrm>
            <a:off x="2227490" y="3594760"/>
            <a:ext cx="1183450" cy="762000"/>
          </a:xfrm>
          <a:prstGeom prst="ellipse">
            <a:avLst/>
          </a:prstGeom>
          <a:solidFill>
            <a:srgbClr val="FF6600"/>
          </a:solidFill>
          <a:ln w="9525">
            <a:noFill/>
            <a:round/>
            <a:headEnd/>
            <a:tailEnd/>
          </a:ln>
        </p:spPr>
        <p:txBody>
          <a:bodyPr anchor="ctr">
            <a:prstTxWarp prst="textNoShape">
              <a:avLst/>
            </a:prstTxWarp>
          </a:bodyPr>
          <a:lstStyle/>
          <a:p>
            <a:pPr algn="ctr"/>
            <a:r>
              <a:rPr lang="fr-FR" dirty="0">
                <a:solidFill>
                  <a:schemeClr val="bg1"/>
                </a:solidFill>
              </a:rPr>
              <a:t>CIR</a:t>
            </a:r>
          </a:p>
        </p:txBody>
      </p:sp>
      <p:sp>
        <p:nvSpPr>
          <p:cNvPr id="15380" name="Ellipse 17"/>
          <p:cNvSpPr>
            <a:spLocks noChangeArrowheads="1"/>
          </p:cNvSpPr>
          <p:nvPr/>
        </p:nvSpPr>
        <p:spPr bwMode="auto">
          <a:xfrm>
            <a:off x="3057526" y="2642878"/>
            <a:ext cx="2209800" cy="762000"/>
          </a:xfrm>
          <a:prstGeom prst="ellipse">
            <a:avLst/>
          </a:prstGeom>
          <a:solidFill>
            <a:srgbClr val="C11E98"/>
          </a:solidFill>
          <a:ln w="9525">
            <a:noFill/>
            <a:round/>
            <a:headEnd/>
            <a:tailEnd/>
          </a:ln>
        </p:spPr>
        <p:txBody>
          <a:bodyPr anchor="ctr">
            <a:prstTxWarp prst="textNoShape">
              <a:avLst/>
            </a:prstTxWarp>
          </a:bodyPr>
          <a:lstStyle/>
          <a:p>
            <a:pPr algn="ctr"/>
            <a:r>
              <a:rPr lang="fr-FR" dirty="0">
                <a:solidFill>
                  <a:schemeClr val="bg1"/>
                </a:solidFill>
              </a:rPr>
              <a:t>Plan Carrières</a:t>
            </a:r>
          </a:p>
        </p:txBody>
      </p:sp>
      <p:sp>
        <p:nvSpPr>
          <p:cNvPr id="15381" name="Ellipse 21"/>
          <p:cNvSpPr>
            <a:spLocks noChangeArrowheads="1"/>
          </p:cNvSpPr>
          <p:nvPr/>
        </p:nvSpPr>
        <p:spPr bwMode="auto">
          <a:xfrm>
            <a:off x="4822620" y="1143000"/>
            <a:ext cx="1600200" cy="1524000"/>
          </a:xfrm>
          <a:prstGeom prst="ellipse">
            <a:avLst/>
          </a:prstGeom>
          <a:solidFill>
            <a:srgbClr val="FF0000"/>
          </a:solidFill>
          <a:ln w="9525">
            <a:noFill/>
            <a:round/>
            <a:headEnd/>
            <a:tailEnd/>
          </a:ln>
        </p:spPr>
        <p:txBody>
          <a:bodyPr anchor="ctr">
            <a:prstTxWarp prst="textNoShape">
              <a:avLst/>
            </a:prstTxWarp>
          </a:bodyPr>
          <a:lstStyle/>
          <a:p>
            <a:pPr algn="ctr"/>
            <a:r>
              <a:rPr lang="fr-FR" dirty="0">
                <a:solidFill>
                  <a:schemeClr val="bg1"/>
                </a:solidFill>
              </a:rPr>
              <a:t>Grand Emprunt Investis-sement d’avenir</a:t>
            </a:r>
          </a:p>
        </p:txBody>
      </p:sp>
      <p:sp>
        <p:nvSpPr>
          <p:cNvPr id="15382" name="Ellipse 22"/>
          <p:cNvSpPr>
            <a:spLocks noChangeArrowheads="1"/>
          </p:cNvSpPr>
          <p:nvPr/>
        </p:nvSpPr>
        <p:spPr bwMode="auto">
          <a:xfrm>
            <a:off x="6424552" y="1143000"/>
            <a:ext cx="1600200" cy="1524000"/>
          </a:xfrm>
          <a:prstGeom prst="ellipse">
            <a:avLst/>
          </a:prstGeom>
          <a:solidFill>
            <a:srgbClr val="0000FF"/>
          </a:solidFill>
          <a:ln w="9525">
            <a:noFill/>
            <a:round/>
            <a:headEnd/>
            <a:tailEnd/>
          </a:ln>
        </p:spPr>
        <p:txBody>
          <a:bodyPr anchor="ctr">
            <a:prstTxWarp prst="textNoShape">
              <a:avLst/>
            </a:prstTxWarp>
          </a:bodyPr>
          <a:lstStyle/>
          <a:p>
            <a:pPr algn="ctr"/>
            <a:r>
              <a:rPr lang="fr-FR" dirty="0">
                <a:solidFill>
                  <a:schemeClr val="bg1"/>
                </a:solidFill>
              </a:rPr>
              <a:t>Loi Fioraso</a:t>
            </a:r>
          </a:p>
        </p:txBody>
      </p:sp>
      <p:sp>
        <p:nvSpPr>
          <p:cNvPr id="15383" name="Ellipse 29"/>
          <p:cNvSpPr>
            <a:spLocks noChangeArrowheads="1"/>
          </p:cNvSpPr>
          <p:nvPr/>
        </p:nvSpPr>
        <p:spPr bwMode="auto">
          <a:xfrm>
            <a:off x="1090056" y="2536990"/>
            <a:ext cx="1143000" cy="762000"/>
          </a:xfrm>
          <a:prstGeom prst="ellipse">
            <a:avLst/>
          </a:prstGeom>
          <a:solidFill>
            <a:srgbClr val="05C2FF"/>
          </a:solidFill>
          <a:ln w="9525">
            <a:noFill/>
            <a:round/>
            <a:headEnd/>
            <a:tailEnd/>
          </a:ln>
        </p:spPr>
        <p:txBody>
          <a:bodyPr anchor="ctr">
            <a:prstTxWarp prst="textNoShape">
              <a:avLst/>
            </a:prstTxWarp>
          </a:bodyPr>
          <a:lstStyle/>
          <a:p>
            <a:pPr algn="ctr"/>
            <a:r>
              <a:rPr lang="fr-FR" dirty="0">
                <a:solidFill>
                  <a:schemeClr val="bg1"/>
                </a:solidFill>
              </a:rPr>
              <a:t>PRES</a:t>
            </a:r>
          </a:p>
        </p:txBody>
      </p:sp>
      <p:sp>
        <p:nvSpPr>
          <p:cNvPr id="15384" name="Ellipse 30"/>
          <p:cNvSpPr>
            <a:spLocks noChangeArrowheads="1"/>
          </p:cNvSpPr>
          <p:nvPr/>
        </p:nvSpPr>
        <p:spPr bwMode="auto">
          <a:xfrm>
            <a:off x="2000622" y="2886570"/>
            <a:ext cx="1143000" cy="762000"/>
          </a:xfrm>
          <a:prstGeom prst="ellipse">
            <a:avLst/>
          </a:prstGeom>
          <a:solidFill>
            <a:srgbClr val="05C2FF"/>
          </a:solidFill>
          <a:ln w="9525">
            <a:noFill/>
            <a:round/>
            <a:headEnd/>
            <a:tailEnd/>
          </a:ln>
        </p:spPr>
        <p:txBody>
          <a:bodyPr anchor="ctr">
            <a:prstTxWarp prst="textNoShape">
              <a:avLst/>
            </a:prstTxWarp>
          </a:bodyPr>
          <a:lstStyle/>
          <a:p>
            <a:pPr algn="ctr"/>
            <a:r>
              <a:rPr lang="fr-FR" dirty="0">
                <a:solidFill>
                  <a:schemeClr val="bg1"/>
                </a:solidFill>
              </a:rPr>
              <a:t>RTRA</a:t>
            </a:r>
          </a:p>
        </p:txBody>
      </p:sp>
      <p:sp>
        <p:nvSpPr>
          <p:cNvPr id="15385" name="Ellipse 31"/>
          <p:cNvSpPr>
            <a:spLocks noChangeArrowheads="1"/>
          </p:cNvSpPr>
          <p:nvPr/>
        </p:nvSpPr>
        <p:spPr bwMode="auto">
          <a:xfrm>
            <a:off x="1063832" y="3276600"/>
            <a:ext cx="1143000" cy="762000"/>
          </a:xfrm>
          <a:prstGeom prst="ellipse">
            <a:avLst/>
          </a:prstGeom>
          <a:solidFill>
            <a:srgbClr val="05C2FF"/>
          </a:solidFill>
          <a:ln w="9525">
            <a:noFill/>
            <a:round/>
            <a:headEnd/>
            <a:tailEnd/>
          </a:ln>
        </p:spPr>
        <p:txBody>
          <a:bodyPr anchor="ctr">
            <a:prstTxWarp prst="textNoShape">
              <a:avLst/>
            </a:prstTxWarp>
          </a:bodyPr>
          <a:lstStyle/>
          <a:p>
            <a:pPr algn="ctr"/>
            <a:r>
              <a:rPr lang="fr-FR" dirty="0">
                <a:solidFill>
                  <a:schemeClr val="bg1"/>
                </a:solidFill>
              </a:rPr>
              <a:t>RTRS</a:t>
            </a:r>
          </a:p>
        </p:txBody>
      </p:sp>
      <p:sp>
        <p:nvSpPr>
          <p:cNvPr id="15386" name="Ellipse 32"/>
          <p:cNvSpPr>
            <a:spLocks noChangeArrowheads="1"/>
          </p:cNvSpPr>
          <p:nvPr/>
        </p:nvSpPr>
        <p:spPr bwMode="auto">
          <a:xfrm>
            <a:off x="2131498" y="4320144"/>
            <a:ext cx="1143000" cy="762000"/>
          </a:xfrm>
          <a:prstGeom prst="ellipse">
            <a:avLst/>
          </a:prstGeom>
          <a:solidFill>
            <a:srgbClr val="05C2FF"/>
          </a:solidFill>
          <a:ln w="9525">
            <a:noFill/>
            <a:round/>
            <a:headEnd/>
            <a:tailEnd/>
          </a:ln>
        </p:spPr>
        <p:txBody>
          <a:bodyPr anchor="ctr">
            <a:prstTxWarp prst="textNoShape">
              <a:avLst/>
            </a:prstTxWarp>
          </a:bodyPr>
          <a:lstStyle/>
          <a:p>
            <a:pPr algn="ctr"/>
            <a:r>
              <a:rPr lang="fr-FR" dirty="0">
                <a:solidFill>
                  <a:schemeClr val="bg1"/>
                </a:solidFill>
              </a:rPr>
              <a:t>ANR</a:t>
            </a:r>
          </a:p>
        </p:txBody>
      </p:sp>
      <p:sp>
        <p:nvSpPr>
          <p:cNvPr id="15387" name="Ellipse 33"/>
          <p:cNvSpPr>
            <a:spLocks noChangeArrowheads="1"/>
          </p:cNvSpPr>
          <p:nvPr/>
        </p:nvSpPr>
        <p:spPr bwMode="auto">
          <a:xfrm>
            <a:off x="1828800" y="5073980"/>
            <a:ext cx="1371600" cy="762000"/>
          </a:xfrm>
          <a:prstGeom prst="ellipse">
            <a:avLst/>
          </a:prstGeom>
          <a:solidFill>
            <a:srgbClr val="05C2FF"/>
          </a:solidFill>
          <a:ln w="9525">
            <a:noFill/>
            <a:round/>
            <a:headEnd/>
            <a:tailEnd/>
          </a:ln>
        </p:spPr>
        <p:txBody>
          <a:bodyPr anchor="ctr">
            <a:prstTxWarp prst="textNoShape">
              <a:avLst/>
            </a:prstTxWarp>
          </a:bodyPr>
          <a:lstStyle/>
          <a:p>
            <a:pPr algn="ctr"/>
            <a:r>
              <a:rPr lang="fr-FR" dirty="0">
                <a:solidFill>
                  <a:schemeClr val="bg1"/>
                </a:solidFill>
              </a:rPr>
              <a:t>AERES</a:t>
            </a:r>
          </a:p>
        </p:txBody>
      </p:sp>
      <p:sp>
        <p:nvSpPr>
          <p:cNvPr id="15388" name="Ellipse 34"/>
          <p:cNvSpPr>
            <a:spLocks noChangeArrowheads="1"/>
          </p:cNvSpPr>
          <p:nvPr/>
        </p:nvSpPr>
        <p:spPr bwMode="auto">
          <a:xfrm>
            <a:off x="3410940" y="3962400"/>
            <a:ext cx="990600" cy="762000"/>
          </a:xfrm>
          <a:prstGeom prst="ellipse">
            <a:avLst/>
          </a:prstGeom>
          <a:solidFill>
            <a:srgbClr val="C11E98"/>
          </a:solidFill>
          <a:ln w="9525">
            <a:noFill/>
            <a:round/>
            <a:headEnd/>
            <a:tailEnd/>
          </a:ln>
        </p:spPr>
        <p:txBody>
          <a:bodyPr anchor="ctr">
            <a:prstTxWarp prst="textNoShape">
              <a:avLst/>
            </a:prstTxWarp>
          </a:bodyPr>
          <a:lstStyle/>
          <a:p>
            <a:pPr algn="ctr"/>
            <a:r>
              <a:rPr lang="fr-FR" dirty="0">
                <a:solidFill>
                  <a:schemeClr val="bg1"/>
                </a:solidFill>
              </a:rPr>
              <a:t>RCE</a:t>
            </a:r>
          </a:p>
        </p:txBody>
      </p:sp>
      <p:sp>
        <p:nvSpPr>
          <p:cNvPr id="15389" name="Ellipse 35"/>
          <p:cNvSpPr>
            <a:spLocks noChangeArrowheads="1"/>
          </p:cNvSpPr>
          <p:nvPr/>
        </p:nvSpPr>
        <p:spPr bwMode="auto">
          <a:xfrm>
            <a:off x="5282704" y="5168742"/>
            <a:ext cx="1143000" cy="762000"/>
          </a:xfrm>
          <a:prstGeom prst="ellipse">
            <a:avLst/>
          </a:prstGeom>
          <a:solidFill>
            <a:srgbClr val="FF0000"/>
          </a:solidFill>
          <a:ln w="9525">
            <a:noFill/>
            <a:round/>
            <a:headEnd/>
            <a:tailEnd/>
          </a:ln>
        </p:spPr>
        <p:txBody>
          <a:bodyPr anchor="ctr">
            <a:prstTxWarp prst="textNoShape">
              <a:avLst/>
            </a:prstTxWarp>
          </a:bodyPr>
          <a:lstStyle/>
          <a:p>
            <a:pPr algn="ctr"/>
            <a:r>
              <a:rPr lang="fr-FR" dirty="0">
                <a:solidFill>
                  <a:schemeClr val="bg1"/>
                </a:solidFill>
              </a:rPr>
              <a:t>SATT</a:t>
            </a:r>
          </a:p>
        </p:txBody>
      </p:sp>
      <p:sp>
        <p:nvSpPr>
          <p:cNvPr id="15390" name="Ellipse 37"/>
          <p:cNvSpPr>
            <a:spLocks noChangeArrowheads="1"/>
          </p:cNvSpPr>
          <p:nvPr/>
        </p:nvSpPr>
        <p:spPr bwMode="auto">
          <a:xfrm>
            <a:off x="7455624" y="2600422"/>
            <a:ext cx="1524000" cy="685800"/>
          </a:xfrm>
          <a:prstGeom prst="ellipse">
            <a:avLst/>
          </a:prstGeom>
          <a:solidFill>
            <a:srgbClr val="0000FF"/>
          </a:solidFill>
          <a:ln w="9525">
            <a:noFill/>
            <a:round/>
            <a:headEnd/>
            <a:tailEnd/>
          </a:ln>
        </p:spPr>
        <p:txBody>
          <a:bodyPr anchor="ctr">
            <a:prstTxWarp prst="textNoShape">
              <a:avLst/>
            </a:prstTxWarp>
          </a:bodyPr>
          <a:lstStyle/>
          <a:p>
            <a:pPr algn="ctr"/>
            <a:r>
              <a:rPr lang="fr-FR" dirty="0">
                <a:solidFill>
                  <a:schemeClr val="bg1"/>
                </a:solidFill>
              </a:rPr>
              <a:t>COMUE</a:t>
            </a:r>
          </a:p>
        </p:txBody>
      </p:sp>
      <p:sp>
        <p:nvSpPr>
          <p:cNvPr id="15391" name="Ellipse 38"/>
          <p:cNvSpPr>
            <a:spLocks noChangeArrowheads="1"/>
          </p:cNvSpPr>
          <p:nvPr/>
        </p:nvSpPr>
        <p:spPr bwMode="auto">
          <a:xfrm>
            <a:off x="6565117" y="4164414"/>
            <a:ext cx="1524000" cy="762000"/>
          </a:xfrm>
          <a:prstGeom prst="ellipse">
            <a:avLst/>
          </a:prstGeom>
          <a:solidFill>
            <a:srgbClr val="0000FF"/>
          </a:solidFill>
          <a:ln w="9525">
            <a:noFill/>
            <a:round/>
            <a:headEnd/>
            <a:tailEnd/>
          </a:ln>
        </p:spPr>
        <p:txBody>
          <a:bodyPr anchor="ctr">
            <a:prstTxWarp prst="textNoShape">
              <a:avLst/>
            </a:prstTxWarp>
          </a:bodyPr>
          <a:lstStyle/>
          <a:p>
            <a:pPr algn="ctr"/>
            <a:r>
              <a:rPr lang="fr-FR" dirty="0">
                <a:solidFill>
                  <a:schemeClr val="bg1"/>
                </a:solidFill>
              </a:rPr>
              <a:t>ESPE</a:t>
            </a:r>
          </a:p>
        </p:txBody>
      </p:sp>
      <p:sp>
        <p:nvSpPr>
          <p:cNvPr id="15392" name="Ellipse 39"/>
          <p:cNvSpPr>
            <a:spLocks noChangeArrowheads="1"/>
          </p:cNvSpPr>
          <p:nvPr/>
        </p:nvSpPr>
        <p:spPr bwMode="auto">
          <a:xfrm>
            <a:off x="6536254" y="4774652"/>
            <a:ext cx="1600200" cy="762000"/>
          </a:xfrm>
          <a:prstGeom prst="ellipse">
            <a:avLst/>
          </a:prstGeom>
          <a:solidFill>
            <a:srgbClr val="0000FF"/>
          </a:solidFill>
          <a:ln w="9525">
            <a:noFill/>
            <a:round/>
            <a:headEnd/>
            <a:tailEnd/>
          </a:ln>
        </p:spPr>
        <p:txBody>
          <a:bodyPr anchor="ctr">
            <a:prstTxWarp prst="textNoShape">
              <a:avLst/>
            </a:prstTxWarp>
          </a:bodyPr>
          <a:lstStyle/>
          <a:p>
            <a:pPr algn="ctr"/>
            <a:r>
              <a:rPr lang="fr-FR" dirty="0">
                <a:solidFill>
                  <a:schemeClr val="bg1"/>
                </a:solidFill>
              </a:rPr>
              <a:t>HCERES</a:t>
            </a:r>
          </a:p>
        </p:txBody>
      </p:sp>
      <p:sp>
        <p:nvSpPr>
          <p:cNvPr id="15393" name="ZoneTexte 40"/>
          <p:cNvSpPr txBox="1">
            <a:spLocks noChangeArrowheads="1"/>
          </p:cNvSpPr>
          <p:nvPr/>
        </p:nvSpPr>
        <p:spPr bwMode="auto">
          <a:xfrm>
            <a:off x="0" y="862013"/>
            <a:ext cx="9316748" cy="369332"/>
          </a:xfrm>
          <a:prstGeom prst="rect">
            <a:avLst/>
          </a:prstGeom>
          <a:noFill/>
          <a:ln w="9525">
            <a:noFill/>
            <a:miter lim="800000"/>
            <a:headEnd/>
            <a:tailEnd/>
          </a:ln>
        </p:spPr>
        <p:txBody>
          <a:bodyPr wrap="none">
            <a:prstTxWarp prst="textNoShape">
              <a:avLst/>
            </a:prstTxWarp>
            <a:spAutoFit/>
          </a:bodyPr>
          <a:lstStyle/>
          <a:p>
            <a:r>
              <a:rPr lang="fr-FR" dirty="0" smtClean="0">
                <a:solidFill>
                  <a:srgbClr val="0000FF"/>
                </a:solidFill>
              </a:rPr>
              <a:t>…………2006……</a:t>
            </a:r>
            <a:r>
              <a:rPr lang="fr-FR" dirty="0">
                <a:solidFill>
                  <a:srgbClr val="0000FF"/>
                </a:solidFill>
              </a:rPr>
              <a:t>…</a:t>
            </a:r>
            <a:r>
              <a:rPr lang="fr-FR" dirty="0" smtClean="0">
                <a:solidFill>
                  <a:srgbClr val="0000FF"/>
                </a:solidFill>
              </a:rPr>
              <a:t>…………2007</a:t>
            </a:r>
            <a:r>
              <a:rPr lang="fr-FR" dirty="0">
                <a:solidFill>
                  <a:srgbClr val="0000FF"/>
                </a:solidFill>
              </a:rPr>
              <a:t>……</a:t>
            </a:r>
            <a:r>
              <a:rPr lang="fr-FR" dirty="0" smtClean="0">
                <a:solidFill>
                  <a:srgbClr val="0000FF"/>
                </a:solidFill>
              </a:rPr>
              <a:t>…2008</a:t>
            </a:r>
            <a:r>
              <a:rPr lang="fr-FR" dirty="0">
                <a:solidFill>
                  <a:srgbClr val="0000FF"/>
                </a:solidFill>
              </a:rPr>
              <a:t>…</a:t>
            </a:r>
            <a:r>
              <a:rPr lang="fr-FR" dirty="0" smtClean="0">
                <a:solidFill>
                  <a:srgbClr val="0000FF"/>
                </a:solidFill>
              </a:rPr>
              <a:t>…2009</a:t>
            </a:r>
            <a:r>
              <a:rPr lang="fr-FR" dirty="0">
                <a:solidFill>
                  <a:srgbClr val="0000FF"/>
                </a:solidFill>
              </a:rPr>
              <a:t>…</a:t>
            </a:r>
            <a:r>
              <a:rPr lang="fr-FR" dirty="0" smtClean="0">
                <a:solidFill>
                  <a:srgbClr val="0000FF"/>
                </a:solidFill>
              </a:rPr>
              <a:t>…2010</a:t>
            </a:r>
            <a:r>
              <a:rPr lang="fr-FR" dirty="0">
                <a:solidFill>
                  <a:srgbClr val="0000FF"/>
                </a:solidFill>
              </a:rPr>
              <a:t>…</a:t>
            </a:r>
            <a:r>
              <a:rPr lang="fr-FR" dirty="0" smtClean="0">
                <a:solidFill>
                  <a:srgbClr val="0000FF"/>
                </a:solidFill>
              </a:rPr>
              <a:t>…2011</a:t>
            </a:r>
            <a:r>
              <a:rPr lang="fr-FR" dirty="0">
                <a:solidFill>
                  <a:srgbClr val="0000FF"/>
                </a:solidFill>
              </a:rPr>
              <a:t>…2012…2013…</a:t>
            </a:r>
            <a:r>
              <a:rPr lang="fr-FR" dirty="0" smtClean="0">
                <a:solidFill>
                  <a:srgbClr val="0000FF"/>
                </a:solidFill>
              </a:rPr>
              <a:t>2014…2015…2016</a:t>
            </a:r>
            <a:endParaRPr lang="fr-FR" dirty="0">
              <a:solidFill>
                <a:srgbClr val="0000FF"/>
              </a:solidFill>
            </a:endParaRPr>
          </a:p>
        </p:txBody>
      </p:sp>
      <p:sp>
        <p:nvSpPr>
          <p:cNvPr id="15394" name="Ellipse 41"/>
          <p:cNvSpPr>
            <a:spLocks noChangeArrowheads="1"/>
          </p:cNvSpPr>
          <p:nvPr/>
        </p:nvSpPr>
        <p:spPr bwMode="auto">
          <a:xfrm>
            <a:off x="3357995" y="4701144"/>
            <a:ext cx="1719449" cy="762000"/>
          </a:xfrm>
          <a:prstGeom prst="ellipse">
            <a:avLst/>
          </a:prstGeom>
          <a:solidFill>
            <a:srgbClr val="C11E98"/>
          </a:solidFill>
          <a:ln w="9525">
            <a:noFill/>
            <a:round/>
            <a:headEnd/>
            <a:tailEnd/>
          </a:ln>
        </p:spPr>
        <p:txBody>
          <a:bodyPr anchor="ctr">
            <a:prstTxWarp prst="textNoShape">
              <a:avLst/>
            </a:prstTxWarp>
          </a:bodyPr>
          <a:lstStyle/>
          <a:p>
            <a:pPr algn="ctr"/>
            <a:r>
              <a:rPr lang="fr-FR" dirty="0">
                <a:solidFill>
                  <a:schemeClr val="bg1"/>
                </a:solidFill>
              </a:rPr>
              <a:t>Fondations</a:t>
            </a:r>
          </a:p>
        </p:txBody>
      </p:sp>
      <p:sp>
        <p:nvSpPr>
          <p:cNvPr id="15395" name="Ellipse 42"/>
          <p:cNvSpPr>
            <a:spLocks noChangeArrowheads="1"/>
          </p:cNvSpPr>
          <p:nvPr/>
        </p:nvSpPr>
        <p:spPr bwMode="auto">
          <a:xfrm>
            <a:off x="1279071" y="5749018"/>
            <a:ext cx="2057400" cy="609600"/>
          </a:xfrm>
          <a:prstGeom prst="ellipse">
            <a:avLst/>
          </a:prstGeom>
          <a:solidFill>
            <a:srgbClr val="05C2FF"/>
          </a:solidFill>
          <a:ln w="9525">
            <a:noFill/>
            <a:round/>
            <a:headEnd/>
            <a:tailEnd/>
          </a:ln>
        </p:spPr>
        <p:txBody>
          <a:bodyPr anchor="ctr">
            <a:prstTxWarp prst="textNoShape">
              <a:avLst/>
            </a:prstTxWarp>
          </a:bodyPr>
          <a:lstStyle/>
          <a:p>
            <a:pPr algn="ctr"/>
            <a:r>
              <a:rPr lang="fr-FR" dirty="0">
                <a:solidFill>
                  <a:schemeClr val="bg1"/>
                </a:solidFill>
              </a:rPr>
              <a:t>Opération Campus</a:t>
            </a:r>
          </a:p>
        </p:txBody>
      </p:sp>
      <p:sp>
        <p:nvSpPr>
          <p:cNvPr id="15396" name="Ellipse 43"/>
          <p:cNvSpPr>
            <a:spLocks noChangeArrowheads="1"/>
          </p:cNvSpPr>
          <p:nvPr/>
        </p:nvSpPr>
        <p:spPr bwMode="auto">
          <a:xfrm>
            <a:off x="3193968" y="5386078"/>
            <a:ext cx="1066800" cy="762000"/>
          </a:xfrm>
          <a:prstGeom prst="ellipse">
            <a:avLst/>
          </a:prstGeom>
          <a:solidFill>
            <a:srgbClr val="C11E98"/>
          </a:solidFill>
          <a:ln w="9525">
            <a:noFill/>
            <a:round/>
            <a:headEnd/>
            <a:tailEnd/>
          </a:ln>
        </p:spPr>
        <p:txBody>
          <a:bodyPr anchor="ctr">
            <a:prstTxWarp prst="textNoShape">
              <a:avLst/>
            </a:prstTxWarp>
          </a:bodyPr>
          <a:lstStyle/>
          <a:p>
            <a:pPr algn="ctr"/>
            <a:r>
              <a:rPr lang="fr-FR" dirty="0">
                <a:solidFill>
                  <a:schemeClr val="bg1"/>
                </a:solidFill>
              </a:rPr>
              <a:t>SAIC</a:t>
            </a:r>
          </a:p>
        </p:txBody>
      </p:sp>
      <p:sp>
        <p:nvSpPr>
          <p:cNvPr id="15397" name="Ellipse 44"/>
          <p:cNvSpPr>
            <a:spLocks noChangeArrowheads="1"/>
          </p:cNvSpPr>
          <p:nvPr/>
        </p:nvSpPr>
        <p:spPr bwMode="auto">
          <a:xfrm>
            <a:off x="6367978" y="5404178"/>
            <a:ext cx="1143000" cy="762000"/>
          </a:xfrm>
          <a:prstGeom prst="ellipse">
            <a:avLst/>
          </a:prstGeom>
          <a:solidFill>
            <a:srgbClr val="0000FF"/>
          </a:solidFill>
          <a:ln w="9525">
            <a:noFill/>
            <a:round/>
            <a:headEnd/>
            <a:tailEnd/>
          </a:ln>
        </p:spPr>
        <p:txBody>
          <a:bodyPr anchor="ctr">
            <a:prstTxWarp prst="textNoShape">
              <a:avLst/>
            </a:prstTxWarp>
          </a:bodyPr>
          <a:lstStyle/>
          <a:p>
            <a:pPr algn="ctr"/>
            <a:r>
              <a:rPr lang="fr-FR" dirty="0">
                <a:solidFill>
                  <a:schemeClr val="bg1"/>
                </a:solidFill>
              </a:rPr>
              <a:t>CSR</a:t>
            </a:r>
          </a:p>
        </p:txBody>
      </p:sp>
      <p:sp>
        <p:nvSpPr>
          <p:cNvPr id="15398" name="Ellipse 45"/>
          <p:cNvSpPr>
            <a:spLocks noChangeArrowheads="1"/>
          </p:cNvSpPr>
          <p:nvPr/>
        </p:nvSpPr>
        <p:spPr bwMode="auto">
          <a:xfrm>
            <a:off x="7262752" y="5596618"/>
            <a:ext cx="1143000" cy="762000"/>
          </a:xfrm>
          <a:prstGeom prst="ellipse">
            <a:avLst/>
          </a:prstGeom>
          <a:solidFill>
            <a:srgbClr val="0000FF"/>
          </a:solidFill>
          <a:ln w="9525">
            <a:noFill/>
            <a:round/>
            <a:headEnd/>
            <a:tailEnd/>
          </a:ln>
        </p:spPr>
        <p:txBody>
          <a:bodyPr anchor="ctr">
            <a:prstTxWarp prst="textNoShape">
              <a:avLst/>
            </a:prstTxWarp>
          </a:bodyPr>
          <a:lstStyle/>
          <a:p>
            <a:pPr algn="ctr"/>
            <a:r>
              <a:rPr lang="fr-FR" dirty="0">
                <a:solidFill>
                  <a:schemeClr val="bg1"/>
                </a:solidFill>
              </a:rPr>
              <a:t>SNR</a:t>
            </a:r>
          </a:p>
        </p:txBody>
      </p:sp>
      <p:sp>
        <p:nvSpPr>
          <p:cNvPr id="15400" name="Ellipse 46"/>
          <p:cNvSpPr>
            <a:spLocks noChangeArrowheads="1"/>
          </p:cNvSpPr>
          <p:nvPr/>
        </p:nvSpPr>
        <p:spPr bwMode="auto">
          <a:xfrm>
            <a:off x="6934199" y="3734164"/>
            <a:ext cx="1600200" cy="609600"/>
          </a:xfrm>
          <a:prstGeom prst="ellipse">
            <a:avLst/>
          </a:prstGeom>
          <a:solidFill>
            <a:srgbClr val="0000FF"/>
          </a:solidFill>
          <a:ln w="9525">
            <a:noFill/>
            <a:round/>
            <a:headEnd/>
            <a:tailEnd/>
          </a:ln>
        </p:spPr>
        <p:txBody>
          <a:bodyPr anchor="ctr">
            <a:prstTxWarp prst="textNoShape">
              <a:avLst/>
            </a:prstTxWarp>
          </a:bodyPr>
          <a:lstStyle/>
          <a:p>
            <a:pPr algn="ctr"/>
            <a:r>
              <a:rPr lang="fr-FR" dirty="0">
                <a:solidFill>
                  <a:schemeClr val="bg1"/>
                </a:solidFill>
              </a:rPr>
              <a:t>SratNES</a:t>
            </a:r>
          </a:p>
        </p:txBody>
      </p:sp>
      <p:sp>
        <p:nvSpPr>
          <p:cNvPr id="15401" name="Ellipse 47"/>
          <p:cNvSpPr>
            <a:spLocks noChangeArrowheads="1"/>
          </p:cNvSpPr>
          <p:nvPr/>
        </p:nvSpPr>
        <p:spPr bwMode="auto">
          <a:xfrm>
            <a:off x="4486400" y="5607380"/>
            <a:ext cx="1143000" cy="762000"/>
          </a:xfrm>
          <a:prstGeom prst="ellipse">
            <a:avLst/>
          </a:prstGeom>
          <a:solidFill>
            <a:srgbClr val="FF0000"/>
          </a:solidFill>
          <a:ln w="9525">
            <a:noFill/>
            <a:round/>
            <a:headEnd/>
            <a:tailEnd/>
          </a:ln>
        </p:spPr>
        <p:txBody>
          <a:bodyPr anchor="ctr">
            <a:prstTxWarp prst="textNoShape">
              <a:avLst/>
            </a:prstTxWarp>
          </a:bodyPr>
          <a:lstStyle/>
          <a:p>
            <a:pPr algn="ctr"/>
            <a:r>
              <a:rPr lang="fr-FR" dirty="0">
                <a:solidFill>
                  <a:schemeClr val="bg1"/>
                </a:solidFill>
              </a:rPr>
              <a:t>BPI</a:t>
            </a:r>
          </a:p>
        </p:txBody>
      </p:sp>
      <p:sp>
        <p:nvSpPr>
          <p:cNvPr id="43" name="Ellipse 11"/>
          <p:cNvSpPr>
            <a:spLocks noChangeArrowheads="1"/>
          </p:cNvSpPr>
          <p:nvPr/>
        </p:nvSpPr>
        <p:spPr bwMode="auto">
          <a:xfrm>
            <a:off x="8273491" y="3980112"/>
            <a:ext cx="1143000" cy="762000"/>
          </a:xfrm>
          <a:prstGeom prst="ellipse">
            <a:avLst/>
          </a:prstGeom>
          <a:solidFill>
            <a:srgbClr val="008000"/>
          </a:solidFill>
          <a:ln w="9525">
            <a:noFill/>
            <a:round/>
            <a:headEnd/>
            <a:tailEnd/>
          </a:ln>
        </p:spPr>
        <p:txBody>
          <a:bodyPr anchor="ctr">
            <a:prstTxWarp prst="textNoShape">
              <a:avLst/>
            </a:prstTxWarp>
          </a:bodyPr>
          <a:lstStyle/>
          <a:p>
            <a:pPr algn="ctr"/>
            <a:r>
              <a:rPr lang="fr-FR" dirty="0">
                <a:solidFill>
                  <a:schemeClr val="bg1"/>
                </a:solidFill>
              </a:rPr>
              <a:t>Idex</a:t>
            </a:r>
          </a:p>
        </p:txBody>
      </p:sp>
      <p:sp>
        <p:nvSpPr>
          <p:cNvPr id="44" name="Ellipse 11"/>
          <p:cNvSpPr>
            <a:spLocks noChangeArrowheads="1"/>
          </p:cNvSpPr>
          <p:nvPr/>
        </p:nvSpPr>
        <p:spPr bwMode="auto">
          <a:xfrm>
            <a:off x="7966201" y="4455006"/>
            <a:ext cx="1143000" cy="762000"/>
          </a:xfrm>
          <a:prstGeom prst="ellipse">
            <a:avLst/>
          </a:prstGeom>
          <a:solidFill>
            <a:srgbClr val="008000"/>
          </a:solidFill>
          <a:ln w="9525">
            <a:noFill/>
            <a:round/>
            <a:headEnd/>
            <a:tailEnd/>
          </a:ln>
        </p:spPr>
        <p:txBody>
          <a:bodyPr anchor="ctr">
            <a:prstTxWarp prst="textNoShape">
              <a:avLst/>
            </a:prstTxWarp>
          </a:bodyPr>
          <a:lstStyle/>
          <a:p>
            <a:pPr algn="ctr"/>
            <a:r>
              <a:rPr lang="fr-FR" dirty="0" smtClean="0">
                <a:solidFill>
                  <a:schemeClr val="bg1"/>
                </a:solidFill>
              </a:rPr>
              <a:t>Isite</a:t>
            </a:r>
            <a:endParaRPr lang="fr-FR" dirty="0">
              <a:solidFill>
                <a:schemeClr val="bg1"/>
              </a:solidFill>
            </a:endParaRPr>
          </a:p>
        </p:txBody>
      </p:sp>
      <p:sp>
        <p:nvSpPr>
          <p:cNvPr id="45" name="Ellipse 22"/>
          <p:cNvSpPr>
            <a:spLocks noChangeArrowheads="1"/>
          </p:cNvSpPr>
          <p:nvPr/>
        </p:nvSpPr>
        <p:spPr bwMode="auto">
          <a:xfrm>
            <a:off x="8021040" y="1150958"/>
            <a:ext cx="1600200" cy="1524000"/>
          </a:xfrm>
          <a:prstGeom prst="ellipse">
            <a:avLst/>
          </a:prstGeom>
          <a:solidFill>
            <a:srgbClr val="008000"/>
          </a:solidFill>
          <a:ln w="9525">
            <a:noFill/>
            <a:round/>
            <a:headEnd/>
            <a:tailEnd/>
          </a:ln>
        </p:spPr>
        <p:txBody>
          <a:bodyPr anchor="ctr">
            <a:prstTxWarp prst="textNoShape">
              <a:avLst/>
            </a:prstTxWarp>
          </a:bodyPr>
          <a:lstStyle/>
          <a:p>
            <a:pPr algn="ctr"/>
            <a:r>
              <a:rPr lang="fr-FR" dirty="0" smtClean="0">
                <a:solidFill>
                  <a:schemeClr val="bg1"/>
                </a:solidFill>
              </a:rPr>
              <a:t>PIA2</a:t>
            </a:r>
            <a:endParaRPr lang="fr-FR" dirty="0">
              <a:solidFill>
                <a:schemeClr val="bg1"/>
              </a:solidFill>
            </a:endParaRPr>
          </a:p>
        </p:txBody>
      </p:sp>
      <p:sp>
        <p:nvSpPr>
          <p:cNvPr id="46" name="Ellipse 13"/>
          <p:cNvSpPr>
            <a:spLocks noChangeArrowheads="1"/>
          </p:cNvSpPr>
          <p:nvPr/>
        </p:nvSpPr>
        <p:spPr bwMode="auto">
          <a:xfrm>
            <a:off x="5629400" y="3831524"/>
            <a:ext cx="1143000" cy="762000"/>
          </a:xfrm>
          <a:prstGeom prst="ellipse">
            <a:avLst/>
          </a:prstGeom>
          <a:solidFill>
            <a:srgbClr val="FF0000"/>
          </a:solidFill>
          <a:ln w="9525">
            <a:noFill/>
            <a:round/>
            <a:headEnd/>
            <a:tailEnd/>
          </a:ln>
        </p:spPr>
        <p:txBody>
          <a:bodyPr anchor="ctr">
            <a:prstTxWarp prst="textNoShape">
              <a:avLst/>
            </a:prstTxWarp>
          </a:bodyPr>
          <a:lstStyle/>
          <a:p>
            <a:pPr algn="ctr"/>
            <a:r>
              <a:rPr lang="fr-FR" dirty="0" smtClean="0">
                <a:solidFill>
                  <a:schemeClr val="bg1"/>
                </a:solidFill>
              </a:rPr>
              <a:t>Idefi</a:t>
            </a:r>
            <a:endParaRPr lang="fr-FR" dirty="0">
              <a:solidFill>
                <a:schemeClr val="bg1"/>
              </a:solidFill>
            </a:endParaRPr>
          </a:p>
        </p:txBody>
      </p:sp>
      <p:sp>
        <p:nvSpPr>
          <p:cNvPr id="47" name="Ellipse 37"/>
          <p:cNvSpPr>
            <a:spLocks noChangeArrowheads="1"/>
          </p:cNvSpPr>
          <p:nvPr/>
        </p:nvSpPr>
        <p:spPr bwMode="auto">
          <a:xfrm>
            <a:off x="6427561" y="2645750"/>
            <a:ext cx="1192638" cy="685800"/>
          </a:xfrm>
          <a:prstGeom prst="ellipse">
            <a:avLst/>
          </a:prstGeom>
          <a:solidFill>
            <a:srgbClr val="0000FF"/>
          </a:solidFill>
          <a:ln w="9525">
            <a:noFill/>
            <a:round/>
            <a:headEnd/>
            <a:tailEnd/>
          </a:ln>
        </p:spPr>
        <p:txBody>
          <a:bodyPr anchor="ctr">
            <a:prstTxWarp prst="textNoShape">
              <a:avLst/>
            </a:prstTxWarp>
          </a:bodyPr>
          <a:lstStyle/>
          <a:p>
            <a:pPr algn="ctr"/>
            <a:r>
              <a:rPr lang="fr-FR" dirty="0" smtClean="0">
                <a:solidFill>
                  <a:schemeClr val="bg1"/>
                </a:solidFill>
              </a:rPr>
              <a:t>fusions</a:t>
            </a:r>
            <a:endParaRPr lang="fr-FR" dirty="0">
              <a:solidFill>
                <a:schemeClr val="bg1"/>
              </a:solidFill>
            </a:endParaRPr>
          </a:p>
        </p:txBody>
      </p:sp>
      <p:sp>
        <p:nvSpPr>
          <p:cNvPr id="48" name="Ellipse 46"/>
          <p:cNvSpPr>
            <a:spLocks noChangeArrowheads="1"/>
          </p:cNvSpPr>
          <p:nvPr/>
        </p:nvSpPr>
        <p:spPr bwMode="auto">
          <a:xfrm>
            <a:off x="6934199" y="3218868"/>
            <a:ext cx="1936792" cy="569608"/>
          </a:xfrm>
          <a:prstGeom prst="ellipse">
            <a:avLst/>
          </a:prstGeom>
          <a:solidFill>
            <a:srgbClr val="0000FF"/>
          </a:solidFill>
          <a:ln w="9525">
            <a:noFill/>
            <a:round/>
            <a:headEnd/>
            <a:tailEnd/>
          </a:ln>
        </p:spPr>
        <p:txBody>
          <a:bodyPr anchor="ctr">
            <a:prstTxWarp prst="textNoShape">
              <a:avLst/>
            </a:prstTxWarp>
          </a:bodyPr>
          <a:lstStyle/>
          <a:p>
            <a:pPr algn="ctr"/>
            <a:r>
              <a:rPr lang="fr-FR" dirty="0" smtClean="0">
                <a:solidFill>
                  <a:schemeClr val="bg1"/>
                </a:solidFill>
              </a:rPr>
              <a:t>Associations</a:t>
            </a:r>
            <a:endParaRPr lang="fr-FR" dirty="0">
              <a:solidFill>
                <a:schemeClr val="bg1"/>
              </a:solidFill>
            </a:endParaRPr>
          </a:p>
        </p:txBody>
      </p:sp>
      <p:sp>
        <p:nvSpPr>
          <p:cNvPr id="49" name="Ellipse 11"/>
          <p:cNvSpPr>
            <a:spLocks noChangeArrowheads="1"/>
          </p:cNvSpPr>
          <p:nvPr/>
        </p:nvSpPr>
        <p:spPr bwMode="auto">
          <a:xfrm>
            <a:off x="8037902" y="5043932"/>
            <a:ext cx="1143000" cy="762000"/>
          </a:xfrm>
          <a:prstGeom prst="ellipse">
            <a:avLst/>
          </a:prstGeom>
          <a:solidFill>
            <a:srgbClr val="008000"/>
          </a:solidFill>
          <a:ln w="9525">
            <a:noFill/>
            <a:round/>
            <a:headEnd/>
            <a:tailEnd/>
          </a:ln>
        </p:spPr>
        <p:txBody>
          <a:bodyPr anchor="ctr">
            <a:prstTxWarp prst="textNoShape">
              <a:avLst/>
            </a:prstTxWarp>
          </a:bodyPr>
          <a:lstStyle/>
          <a:p>
            <a:pPr algn="ctr"/>
            <a:r>
              <a:rPr lang="fr-FR" dirty="0" smtClean="0">
                <a:solidFill>
                  <a:schemeClr val="bg1"/>
                </a:solidFill>
              </a:rPr>
              <a:t>Idefi</a:t>
            </a:r>
            <a:endParaRPr lang="fr-FR" dirty="0">
              <a:solidFill>
                <a:schemeClr val="bg1"/>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re 4"/>
          <p:cNvSpPr>
            <a:spLocks noGrp="1"/>
          </p:cNvSpPr>
          <p:nvPr>
            <p:ph type="title"/>
          </p:nvPr>
        </p:nvSpPr>
        <p:spPr/>
        <p:txBody>
          <a:bodyPr>
            <a:normAutofit/>
          </a:bodyPr>
          <a:lstStyle/>
          <a:p>
            <a:pPr marL="0" marR="0" indent="0" algn="ctr" defTabSz="457200" rtl="0" eaLnBrk="1" fontAlgn="auto" latinLnBrk="0" hangingPunct="1">
              <a:lnSpc>
                <a:spcPct val="100000"/>
              </a:lnSpc>
              <a:spcBef>
                <a:spcPct val="0"/>
              </a:spcBef>
              <a:spcAft>
                <a:spcPts val="0"/>
              </a:spcAft>
              <a:buClrTx/>
              <a:buSzTx/>
              <a:buFontTx/>
              <a:buNone/>
              <a:tabLst/>
              <a:defRPr/>
            </a:pPr>
            <a:r>
              <a:rPr lang="fr-FR" sz="4400" kern="1200" dirty="0" smtClean="0">
                <a:solidFill>
                  <a:srgbClr val="D40C2A"/>
                </a:solidFill>
                <a:latin typeface="+mj-lt"/>
                <a:ea typeface="+mj-ea"/>
                <a:cs typeface="+mj-cs"/>
              </a:rPr>
              <a:t>Impacts sur les personnels</a:t>
            </a:r>
            <a:endParaRPr lang="fr-FR" sz="4800" dirty="0" smtClean="0"/>
          </a:p>
        </p:txBody>
      </p:sp>
      <p:sp>
        <p:nvSpPr>
          <p:cNvPr id="16386" name="Espace réservé du numéro de diapositive 1"/>
          <p:cNvSpPr>
            <a:spLocks noGrp="1"/>
          </p:cNvSpPr>
          <p:nvPr>
            <p:ph type="sldNum" sz="quarter" idx="11"/>
          </p:nvPr>
        </p:nvSpPr>
        <p:spPr>
          <a:noFill/>
        </p:spPr>
        <p:txBody>
          <a:bodyPr/>
          <a:lstStyle/>
          <a:p>
            <a:fld id="{E08987B6-0983-6F4A-AA80-D3FBBDC15148}" type="slidenum">
              <a:rPr lang="fr-FR" smtClean="0"/>
              <a:pPr/>
              <a:t>19</a:t>
            </a:fld>
            <a:endParaRPr lang="fr-FR" dirty="0" smtClean="0"/>
          </a:p>
        </p:txBody>
      </p:sp>
      <p:sp>
        <p:nvSpPr>
          <p:cNvPr id="16388" name="Rectangle 5"/>
          <p:cNvSpPr>
            <a:spLocks noChangeArrowheads="1"/>
          </p:cNvSpPr>
          <p:nvPr/>
        </p:nvSpPr>
        <p:spPr bwMode="auto">
          <a:xfrm>
            <a:off x="0" y="893235"/>
            <a:ext cx="9144000" cy="4934684"/>
          </a:xfrm>
          <a:prstGeom prst="rect">
            <a:avLst/>
          </a:prstGeom>
          <a:noFill/>
          <a:ln w="9525">
            <a:noFill/>
            <a:miter lim="800000"/>
            <a:headEnd/>
            <a:tailEnd/>
          </a:ln>
        </p:spPr>
        <p:txBody>
          <a:bodyPr wrap="square">
            <a:prstTxWarp prst="textNoShape">
              <a:avLst/>
            </a:prstTxWarp>
            <a:spAutoFit/>
          </a:bodyPr>
          <a:lstStyle/>
          <a:p>
            <a:pPr marL="622300" lvl="1" indent="-514350" algn="ctr">
              <a:spcBef>
                <a:spcPts val="800"/>
              </a:spcBef>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2400" b="1" dirty="0" smtClean="0">
                <a:solidFill>
                  <a:srgbClr val="FF6600"/>
                </a:solidFill>
                <a:latin typeface="Calibri" pitchFamily="-101" charset="0"/>
              </a:rPr>
              <a:t>• </a:t>
            </a:r>
            <a:r>
              <a:rPr lang="fr-FR" sz="2400" b="1" dirty="0">
                <a:solidFill>
                  <a:srgbClr val="FF6600"/>
                </a:solidFill>
                <a:latin typeface="Calibri" pitchFamily="-101" charset="0"/>
              </a:rPr>
              <a:t>Humain</a:t>
            </a:r>
            <a:r>
              <a:rPr lang="fr-FR" sz="2400" dirty="0">
                <a:solidFill>
                  <a:schemeClr val="tx1"/>
                </a:solidFill>
                <a:latin typeface="Calibri" pitchFamily="-101" charset="0"/>
              </a:rPr>
              <a:t>: augmentation des missions et de la charge de travail, </a:t>
            </a:r>
            <a:r>
              <a:rPr lang="fr-FR" sz="2400" dirty="0">
                <a:solidFill>
                  <a:srgbClr val="FF6600"/>
                </a:solidFill>
                <a:latin typeface="Calibri" pitchFamily="-101" charset="0"/>
              </a:rPr>
              <a:t>burn out</a:t>
            </a:r>
            <a:r>
              <a:rPr lang="fr-FR" sz="2400" dirty="0">
                <a:solidFill>
                  <a:schemeClr val="tx1"/>
                </a:solidFill>
                <a:latin typeface="Calibri" pitchFamily="-101" charset="0"/>
              </a:rPr>
              <a:t>, tentative de suicide sur le lieu de travail, congés maladie, </a:t>
            </a:r>
            <a:r>
              <a:rPr lang="fr-FR" sz="2400" dirty="0">
                <a:solidFill>
                  <a:srgbClr val="FF6600"/>
                </a:solidFill>
                <a:latin typeface="Calibri" pitchFamily="-101" charset="0"/>
              </a:rPr>
              <a:t>tension </a:t>
            </a:r>
            <a:r>
              <a:rPr lang="fr-FR" sz="2400" dirty="0">
                <a:solidFill>
                  <a:schemeClr val="tx1"/>
                </a:solidFill>
                <a:latin typeface="Calibri" pitchFamily="-101" charset="0"/>
              </a:rPr>
              <a:t>dans les équipes, … </a:t>
            </a:r>
            <a:endParaRPr lang="fr-FR" sz="2400" b="1" dirty="0">
              <a:solidFill>
                <a:srgbClr val="0000FF"/>
              </a:solidFill>
              <a:latin typeface="Calibri" pitchFamily="-101" charset="0"/>
            </a:endParaRPr>
          </a:p>
          <a:p>
            <a:pPr marL="622300" lvl="1" indent="-514350" algn="ctr">
              <a:spcBef>
                <a:spcPts val="800"/>
              </a:spcBef>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2400" dirty="0">
                <a:solidFill>
                  <a:srgbClr val="FF6600"/>
                </a:solidFill>
                <a:latin typeface="Calibri" pitchFamily="-101" charset="0"/>
              </a:rPr>
              <a:t>•</a:t>
            </a:r>
            <a:r>
              <a:rPr lang="fr-FR" sz="2400" dirty="0">
                <a:solidFill>
                  <a:schemeClr val="tx1"/>
                </a:solidFill>
                <a:latin typeface="Calibri" pitchFamily="-101" charset="0"/>
              </a:rPr>
              <a:t> </a:t>
            </a:r>
            <a:r>
              <a:rPr lang="fr-FR" sz="2400" b="1" dirty="0">
                <a:solidFill>
                  <a:srgbClr val="FF6600"/>
                </a:solidFill>
                <a:latin typeface="Calibri" pitchFamily="-101" charset="0"/>
              </a:rPr>
              <a:t>scientifique :   </a:t>
            </a:r>
            <a:r>
              <a:rPr lang="fr-FR" sz="2400" dirty="0">
                <a:solidFill>
                  <a:srgbClr val="FF6600"/>
                </a:solidFill>
                <a:latin typeface="Calibri" pitchFamily="-101" charset="0"/>
              </a:rPr>
              <a:t>réduction du temps </a:t>
            </a:r>
            <a:r>
              <a:rPr lang="fr-FR" sz="2400" dirty="0">
                <a:solidFill>
                  <a:schemeClr val="tx1"/>
                </a:solidFill>
                <a:latin typeface="Calibri" pitchFamily="-101" charset="0"/>
              </a:rPr>
              <a:t>de </a:t>
            </a:r>
            <a:r>
              <a:rPr lang="fr-FR" sz="2400" dirty="0">
                <a:solidFill>
                  <a:srgbClr val="FF6600"/>
                </a:solidFill>
                <a:latin typeface="Calibri" pitchFamily="-101" charset="0"/>
              </a:rPr>
              <a:t>penser </a:t>
            </a:r>
            <a:r>
              <a:rPr lang="fr-FR" sz="2400" dirty="0">
                <a:solidFill>
                  <a:schemeClr val="tx1"/>
                </a:solidFill>
                <a:latin typeface="Calibri" pitchFamily="-101" charset="0"/>
              </a:rPr>
              <a:t>et </a:t>
            </a:r>
            <a:r>
              <a:rPr lang="fr-FR" sz="2400" dirty="0">
                <a:solidFill>
                  <a:srgbClr val="FF6600"/>
                </a:solidFill>
                <a:latin typeface="Calibri" pitchFamily="-101" charset="0"/>
              </a:rPr>
              <a:t>limitation </a:t>
            </a:r>
            <a:r>
              <a:rPr lang="fr-FR" sz="2400" dirty="0">
                <a:solidFill>
                  <a:schemeClr val="tx1"/>
                </a:solidFill>
                <a:latin typeface="Calibri" pitchFamily="-101" charset="0"/>
              </a:rPr>
              <a:t>à des activités d’ingénierie de haut niveau pour satisfaire les orientations technologiques décidées par l’Europe et les politiques au gouvernement :</a:t>
            </a:r>
          </a:p>
          <a:p>
            <a:pPr marL="622300" lvl="1" indent="-514350" algn="ctr">
              <a:spcBef>
                <a:spcPts val="800"/>
              </a:spcBef>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2400" dirty="0">
                <a:solidFill>
                  <a:schemeClr val="tx1"/>
                </a:solidFill>
                <a:latin typeface="Calibri" pitchFamily="-101" charset="0"/>
              </a:rPr>
              <a:t>	+ mots clés : </a:t>
            </a:r>
            <a:r>
              <a:rPr lang="fr-FR" sz="2400" dirty="0">
                <a:solidFill>
                  <a:srgbClr val="FF6600"/>
                </a:solidFill>
                <a:latin typeface="Calibri" pitchFamily="-101" charset="0"/>
              </a:rPr>
              <a:t>excellence, innovation, compétitivité, défis sociétaux [H2020]</a:t>
            </a:r>
          </a:p>
          <a:p>
            <a:pPr marL="622300" lvl="1" indent="-514350" algn="ctr">
              <a:spcBef>
                <a:spcPts val="800"/>
              </a:spcBef>
              <a:buFontTx/>
              <a:buChar cha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2400" dirty="0">
                <a:solidFill>
                  <a:srgbClr val="000000"/>
                </a:solidFill>
                <a:latin typeface="Calibri" pitchFamily="-101" charset="0"/>
              </a:rPr>
              <a:t>de </a:t>
            </a:r>
            <a:r>
              <a:rPr lang="fr-FR" sz="2400" dirty="0">
                <a:solidFill>
                  <a:srgbClr val="008000"/>
                </a:solidFill>
                <a:latin typeface="Calibri" pitchFamily="-101" charset="0"/>
              </a:rPr>
              <a:t>recherche endogène, </a:t>
            </a:r>
            <a:r>
              <a:rPr lang="fr-FR" sz="2400" dirty="0">
                <a:solidFill>
                  <a:srgbClr val="000000"/>
                </a:solidFill>
                <a:latin typeface="Calibri" pitchFamily="-101" charset="0"/>
              </a:rPr>
              <a:t>de </a:t>
            </a:r>
            <a:r>
              <a:rPr lang="fr-FR" sz="2400" dirty="0">
                <a:solidFill>
                  <a:srgbClr val="008000"/>
                </a:solidFill>
                <a:latin typeface="Calibri" pitchFamily="-101" charset="0"/>
              </a:rPr>
              <a:t>recherche fondamentale</a:t>
            </a:r>
          </a:p>
          <a:p>
            <a:pPr marL="622300" lvl="1" indent="-514350" algn="ctr">
              <a:spcBef>
                <a:spcPts val="800"/>
              </a:spcBef>
              <a:buFontTx/>
              <a:buChar cha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2400" dirty="0">
                <a:solidFill>
                  <a:schemeClr val="tx1"/>
                </a:solidFill>
                <a:latin typeface="Calibri" pitchFamily="-101" charset="0"/>
              </a:rPr>
              <a:t>de </a:t>
            </a:r>
            <a:r>
              <a:rPr lang="fr-FR" sz="2400" dirty="0">
                <a:solidFill>
                  <a:srgbClr val="008000"/>
                </a:solidFill>
                <a:latin typeface="Calibri" pitchFamily="-101" charset="0"/>
              </a:rPr>
              <a:t>recherches qui dérangent les politiques, les intérêts industriels ou les lobbys</a:t>
            </a:r>
            <a:r>
              <a:rPr lang="fr-FR" sz="2400" dirty="0" smtClean="0">
                <a:solidFill>
                  <a:srgbClr val="008000"/>
                </a:solidFill>
                <a:latin typeface="Calibri" pitchFamily="-101" charset="0"/>
              </a:rPr>
              <a:t> anti-science</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ctrTitle"/>
          </p:nvPr>
        </p:nvSpPr>
        <p:spPr>
          <a:xfrm>
            <a:off x="355601" y="1"/>
            <a:ext cx="8788399" cy="927100"/>
          </a:xfrm>
        </p:spPr>
        <p:txBody>
          <a:bodyPr>
            <a:noAutofit/>
          </a:bodyPr>
          <a:lstStyle/>
          <a:p>
            <a:r>
              <a:rPr lang="fr-FR" sz="2500" dirty="0" smtClean="0"/>
              <a:t>L’évolution des universités françaises </a:t>
            </a:r>
            <a:br>
              <a:rPr lang="fr-FR" sz="2500" dirty="0" smtClean="0"/>
            </a:br>
            <a:r>
              <a:rPr lang="fr-FR" sz="2500" dirty="0" smtClean="0"/>
              <a:t>face aux politiques néolibérales mises en place par l’État </a:t>
            </a:r>
            <a:endParaRPr lang="fr-FR" sz="2500" dirty="0"/>
          </a:p>
        </p:txBody>
      </p:sp>
      <p:sp>
        <p:nvSpPr>
          <p:cNvPr id="4" name="Espace réservé du texte 3"/>
          <p:cNvSpPr>
            <a:spLocks noGrp="1"/>
          </p:cNvSpPr>
          <p:nvPr>
            <p:ph type="subTitle" idx="1"/>
          </p:nvPr>
        </p:nvSpPr>
        <p:spPr>
          <a:xfrm>
            <a:off x="469901" y="1739900"/>
            <a:ext cx="8369300" cy="3898900"/>
          </a:xfrm>
        </p:spPr>
        <p:txBody>
          <a:bodyPr>
            <a:normAutofit/>
          </a:bodyPr>
          <a:lstStyle/>
          <a:p>
            <a:pPr marL="514350" indent="-514350" algn="l">
              <a:spcAft>
                <a:spcPts val="1200"/>
              </a:spcAft>
              <a:buFont typeface="+mj-lt"/>
              <a:buAutoNum type="arabicPeriod"/>
            </a:pPr>
            <a:r>
              <a:rPr lang="fr-FR" sz="2800" dirty="0" smtClean="0"/>
              <a:t>La </a:t>
            </a:r>
            <a:r>
              <a:rPr lang="fr-FR" sz="2800" b="1" dirty="0" smtClean="0">
                <a:solidFill>
                  <a:srgbClr val="008000"/>
                </a:solidFill>
              </a:rPr>
              <a:t>place des universités </a:t>
            </a:r>
            <a:r>
              <a:rPr lang="fr-FR" sz="2800" dirty="0" smtClean="0"/>
              <a:t>dans l’ESR français</a:t>
            </a:r>
          </a:p>
          <a:p>
            <a:pPr marL="514350" indent="-514350" algn="l">
              <a:spcAft>
                <a:spcPts val="1200"/>
              </a:spcAft>
              <a:buFont typeface="+mj-lt"/>
              <a:buAutoNum type="arabicPeriod"/>
            </a:pPr>
            <a:r>
              <a:rPr lang="fr-FR" sz="2800" dirty="0" smtClean="0"/>
              <a:t>Le </a:t>
            </a:r>
            <a:r>
              <a:rPr lang="fr-FR" sz="2800" b="1" dirty="0" smtClean="0">
                <a:solidFill>
                  <a:schemeClr val="tx2">
                    <a:lumMod val="60000"/>
                    <a:lumOff val="40000"/>
                  </a:schemeClr>
                </a:solidFill>
              </a:rPr>
              <a:t>financement </a:t>
            </a:r>
            <a:r>
              <a:rPr lang="fr-FR" sz="2800" dirty="0" smtClean="0"/>
              <a:t>de l’ESR et des </a:t>
            </a:r>
            <a:r>
              <a:rPr lang="fr-FR" sz="2800" b="1" dirty="0" smtClean="0">
                <a:solidFill>
                  <a:schemeClr val="tx2">
                    <a:lumMod val="60000"/>
                    <a:lumOff val="40000"/>
                  </a:schemeClr>
                </a:solidFill>
              </a:rPr>
              <a:t>universités</a:t>
            </a:r>
          </a:p>
          <a:p>
            <a:pPr marL="514350" indent="-514350" algn="l">
              <a:spcAft>
                <a:spcPts val="1200"/>
              </a:spcAft>
              <a:buFont typeface="+mj-lt"/>
              <a:buAutoNum type="arabicPeriod"/>
            </a:pPr>
            <a:r>
              <a:rPr lang="fr-FR" sz="2800" dirty="0" smtClean="0"/>
              <a:t>Les </a:t>
            </a:r>
            <a:r>
              <a:rPr lang="fr-FR" sz="2800" b="1" dirty="0" smtClean="0">
                <a:solidFill>
                  <a:srgbClr val="FF6600"/>
                </a:solidFill>
              </a:rPr>
              <a:t>objectifs et les stratégies </a:t>
            </a:r>
            <a:r>
              <a:rPr lang="fr-FR" sz="2800" dirty="0" smtClean="0"/>
              <a:t>des gouvernements</a:t>
            </a:r>
          </a:p>
          <a:p>
            <a:pPr marL="514350" indent="-514350" algn="l">
              <a:spcAft>
                <a:spcPts val="1200"/>
              </a:spcAft>
              <a:buFont typeface="+mj-lt"/>
              <a:buAutoNum type="arabicPeriod"/>
            </a:pPr>
            <a:r>
              <a:rPr lang="fr-FR" sz="2800" dirty="0" smtClean="0"/>
              <a:t>Les </a:t>
            </a:r>
            <a:r>
              <a:rPr lang="fr-FR" sz="2800" b="1" dirty="0" smtClean="0">
                <a:solidFill>
                  <a:srgbClr val="FF0000"/>
                </a:solidFill>
              </a:rPr>
              <a:t>impacts </a:t>
            </a:r>
            <a:r>
              <a:rPr lang="fr-FR" sz="2800" dirty="0" smtClean="0"/>
              <a:t>et le sur l’organisation, les personnels et les missions</a:t>
            </a:r>
          </a:p>
          <a:p>
            <a:pPr marL="514350" indent="-514350" algn="l">
              <a:spcAft>
                <a:spcPts val="1200"/>
              </a:spcAft>
              <a:buFont typeface="+mj-lt"/>
              <a:buAutoNum type="arabicPeriod"/>
            </a:pPr>
            <a:r>
              <a:rPr lang="fr-FR" sz="2800" dirty="0" smtClean="0"/>
              <a:t>Les </a:t>
            </a:r>
            <a:r>
              <a:rPr lang="fr-FR" sz="2800" b="1" dirty="0" smtClean="0">
                <a:solidFill>
                  <a:srgbClr val="F2C306"/>
                </a:solidFill>
              </a:rPr>
              <a:t>perspectives nationales </a:t>
            </a:r>
            <a:r>
              <a:rPr lang="fr-FR" sz="2800" dirty="0" smtClean="0"/>
              <a:t>et </a:t>
            </a:r>
            <a:r>
              <a:rPr lang="fr-FR" sz="2800" b="1" dirty="0" smtClean="0">
                <a:solidFill>
                  <a:srgbClr val="F2C306"/>
                </a:solidFill>
              </a:rPr>
              <a:t>internationales</a:t>
            </a:r>
            <a:endParaRPr lang="fr-FR" sz="2800" b="1" dirty="0">
              <a:solidFill>
                <a:srgbClr val="F2C306"/>
              </a:solidFill>
            </a:endParaRPr>
          </a:p>
        </p:txBody>
      </p:sp>
      <p:sp>
        <p:nvSpPr>
          <p:cNvPr id="3" name="Espace réservé du numéro de diapositive 2"/>
          <p:cNvSpPr>
            <a:spLocks noGrp="1"/>
          </p:cNvSpPr>
          <p:nvPr>
            <p:ph type="sldNum" sz="quarter" idx="12"/>
          </p:nvPr>
        </p:nvSpPr>
        <p:spPr/>
        <p:txBody>
          <a:bodyPr/>
          <a:lstStyle/>
          <a:p>
            <a:fld id="{B7726BB1-BEC8-5848-A8CE-38A28714AB50}" type="slidenum">
              <a:rPr lang="fr-FR" smtClean="0"/>
              <a:pPr/>
              <a:t>2</a:t>
            </a:fld>
            <a:endParaRPr lang="fr-FR"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lvl="0" algn="r"/>
            <a:r>
              <a:rPr lang="fr-FR" dirty="0" smtClean="0"/>
              <a:t>Et pourtant de l’argent</a:t>
            </a:r>
            <a:r>
              <a:rPr lang="fr-FR" baseline="0" dirty="0" smtClean="0"/>
              <a:t> : il y en a …</a:t>
            </a:r>
            <a:endParaRPr lang="fr-FR" dirty="0"/>
          </a:p>
        </p:txBody>
      </p:sp>
      <p:sp>
        <p:nvSpPr>
          <p:cNvPr id="3" name="Espace réservé du numéro de diapositive 2"/>
          <p:cNvSpPr>
            <a:spLocks noGrp="1"/>
          </p:cNvSpPr>
          <p:nvPr>
            <p:ph type="sldNum" sz="quarter" idx="11"/>
          </p:nvPr>
        </p:nvSpPr>
        <p:spPr/>
        <p:txBody>
          <a:bodyPr/>
          <a:lstStyle/>
          <a:p>
            <a:fld id="{B7726BB1-BEC8-5848-A8CE-38A28714AB50}" type="slidenum">
              <a:rPr lang="fr-FR" smtClean="0"/>
              <a:pPr/>
              <a:t>20</a:t>
            </a:fld>
            <a:endParaRPr lang="fr-FR" dirty="0"/>
          </a:p>
        </p:txBody>
      </p:sp>
      <p:sp>
        <p:nvSpPr>
          <p:cNvPr id="4" name="Espace réservé du texte 3"/>
          <p:cNvSpPr>
            <a:spLocks noGrp="1"/>
          </p:cNvSpPr>
          <p:nvPr>
            <p:ph type="body" idx="4294967295"/>
          </p:nvPr>
        </p:nvSpPr>
        <p:spPr>
          <a:xfrm>
            <a:off x="513645" y="1204118"/>
            <a:ext cx="8229600" cy="4955382"/>
          </a:xfrm>
        </p:spPr>
        <p:txBody>
          <a:bodyPr>
            <a:normAutofit fontScale="85000" lnSpcReduction="20000"/>
          </a:bodyPr>
          <a:lstStyle/>
          <a:p>
            <a:pPr rtl="0" eaLnBrk="1" latinLnBrk="0" hangingPunct="1"/>
            <a:r>
              <a:rPr lang="fr-FR" sz="3200" kern="1200" dirty="0" smtClean="0">
                <a:solidFill>
                  <a:schemeClr val="tx1"/>
                </a:solidFill>
                <a:latin typeface="+mn-lt"/>
                <a:ea typeface="+mn-ea"/>
                <a:cs typeface="+mn-cs"/>
              </a:rPr>
              <a:t>CIR (6 Md€) : </a:t>
            </a:r>
          </a:p>
          <a:p>
            <a:pPr marL="742950" lvl="2" indent="-342900">
              <a:buNone/>
            </a:pPr>
            <a:r>
              <a:rPr lang="fr-FR" dirty="0" smtClean="0">
                <a:solidFill>
                  <a:schemeClr val="tx1"/>
                </a:solidFill>
                <a:latin typeface="Calibri" pitchFamily="-101" charset="0"/>
              </a:rPr>
              <a:t>En 2010 ans  : de </a:t>
            </a:r>
            <a:r>
              <a:rPr lang="fr-FR" b="1" dirty="0" smtClean="0">
                <a:solidFill>
                  <a:srgbClr val="008000"/>
                </a:solidFill>
                <a:latin typeface="Calibri" pitchFamily="-101" charset="0"/>
              </a:rPr>
              <a:t>0,43 Md€</a:t>
            </a:r>
            <a:r>
              <a:rPr lang="fr-FR" dirty="0" smtClean="0">
                <a:solidFill>
                  <a:srgbClr val="008000"/>
                </a:solidFill>
                <a:latin typeface="Calibri" pitchFamily="-101" charset="0"/>
              </a:rPr>
              <a:t> </a:t>
            </a:r>
            <a:r>
              <a:rPr lang="fr-FR" dirty="0" smtClean="0">
                <a:solidFill>
                  <a:schemeClr val="tx1"/>
                </a:solidFill>
                <a:latin typeface="Calibri" pitchFamily="-101" charset="0"/>
              </a:rPr>
              <a:t>en 2003  à </a:t>
            </a:r>
            <a:r>
              <a:rPr lang="fr-FR" b="1" dirty="0" smtClean="0">
                <a:solidFill>
                  <a:srgbClr val="FF6600"/>
                </a:solidFill>
                <a:latin typeface="Calibri" pitchFamily="-101" charset="0"/>
              </a:rPr>
              <a:t>6 Md€ </a:t>
            </a:r>
            <a:r>
              <a:rPr lang="fr-FR" dirty="0" smtClean="0">
                <a:solidFill>
                  <a:schemeClr val="tx1"/>
                </a:solidFill>
                <a:latin typeface="Calibri" pitchFamily="-101" charset="0"/>
              </a:rPr>
              <a:t>en 2015 </a:t>
            </a:r>
            <a:r>
              <a:rPr lang="fr-FR" b="1" dirty="0" smtClean="0">
                <a:solidFill>
                  <a:srgbClr val="FF6600"/>
                </a:solidFill>
                <a:latin typeface="Calibri" pitchFamily="-101" charset="0"/>
              </a:rPr>
              <a:t>+1300%</a:t>
            </a:r>
            <a:endParaRPr lang="fr-FR" dirty="0" smtClean="0">
              <a:solidFill>
                <a:schemeClr val="tx1"/>
              </a:solidFill>
              <a:latin typeface="Calibri" pitchFamily="-101" charset="0"/>
            </a:endParaRPr>
          </a:p>
          <a:p>
            <a:pPr rtl="0" eaLnBrk="1" latinLnBrk="0" hangingPunct="1"/>
            <a:endParaRPr lang="fr-FR" sz="3200" kern="1200" dirty="0" smtClean="0">
              <a:solidFill>
                <a:schemeClr val="tx1"/>
              </a:solidFill>
              <a:latin typeface="+mn-lt"/>
              <a:ea typeface="+mn-ea"/>
              <a:cs typeface="+mn-cs"/>
            </a:endParaRPr>
          </a:p>
          <a:p>
            <a:pPr rtl="0" eaLnBrk="1" latinLnBrk="0" hangingPunct="1"/>
            <a:endParaRPr lang="fr-FR" dirty="0" smtClean="0"/>
          </a:p>
          <a:p>
            <a:pPr rtl="0" eaLnBrk="1" latinLnBrk="0" hangingPunct="1"/>
            <a:endParaRPr lang="fr-FR" sz="3200" kern="1200" dirty="0" smtClean="0">
              <a:solidFill>
                <a:schemeClr val="tx1"/>
              </a:solidFill>
              <a:latin typeface="+mn-lt"/>
              <a:ea typeface="+mn-ea"/>
              <a:cs typeface="+mn-cs"/>
            </a:endParaRPr>
          </a:p>
          <a:p>
            <a:pPr rtl="0" eaLnBrk="1" latinLnBrk="0" hangingPunct="1"/>
            <a:endParaRPr lang="fr-FR" sz="3200" kern="1200" dirty="0" smtClean="0">
              <a:solidFill>
                <a:schemeClr val="tx1"/>
              </a:solidFill>
              <a:latin typeface="+mn-lt"/>
              <a:ea typeface="+mn-ea"/>
              <a:cs typeface="+mn-cs"/>
            </a:endParaRPr>
          </a:p>
          <a:p>
            <a:pPr rtl="0" eaLnBrk="1" latinLnBrk="0" hangingPunct="1"/>
            <a:endParaRPr lang="fr-FR" dirty="0" smtClean="0"/>
          </a:p>
          <a:p>
            <a:pPr rtl="0" eaLnBrk="1" latinLnBrk="0" hangingPunct="1"/>
            <a:endParaRPr lang="fr-FR" dirty="0" smtClean="0"/>
          </a:p>
          <a:p>
            <a:pPr rtl="0" eaLnBrk="1" latinLnBrk="0" hangingPunct="1"/>
            <a:endParaRPr lang="fr-FR" dirty="0" smtClean="0"/>
          </a:p>
          <a:p>
            <a:pPr rtl="0" eaLnBrk="1" latinLnBrk="0" hangingPunct="1"/>
            <a:endParaRPr lang="fr-FR" dirty="0" smtClean="0"/>
          </a:p>
          <a:p>
            <a:pPr rtl="0" eaLnBrk="1" latinLnBrk="0" hangingPunct="1"/>
            <a:r>
              <a:rPr lang="fr-FR" sz="3200" kern="1200" dirty="0" smtClean="0">
                <a:solidFill>
                  <a:schemeClr val="tx1"/>
                </a:solidFill>
                <a:latin typeface="+mn-lt"/>
                <a:ea typeface="+mn-ea"/>
                <a:cs typeface="+mn-cs"/>
              </a:rPr>
              <a:t>CICE (40 Md€ en 2016) pour ? emplois</a:t>
            </a:r>
            <a:endParaRPr lang="fr-FR" dirty="0" smtClean="0"/>
          </a:p>
          <a:p>
            <a:pPr rtl="0" eaLnBrk="1" latinLnBrk="0" hangingPunct="1"/>
            <a:r>
              <a:rPr lang="fr-FR" sz="3200" kern="1200" dirty="0" smtClean="0">
                <a:solidFill>
                  <a:schemeClr val="tx1"/>
                </a:solidFill>
                <a:latin typeface="+mn-lt"/>
                <a:ea typeface="+mn-ea"/>
                <a:cs typeface="+mn-cs"/>
              </a:rPr>
              <a:t>évasion fiscale (80 Md€), …</a:t>
            </a:r>
            <a:endParaRPr lang="fr-FR" dirty="0" smtClean="0"/>
          </a:p>
        </p:txBody>
      </p:sp>
      <p:pic>
        <p:nvPicPr>
          <p:cNvPr id="5" name="Image 4" descr="Capture d’écran 2017-05-06 à 20.29.22.png"/>
          <p:cNvPicPr>
            <a:picLocks noChangeAspect="1"/>
          </p:cNvPicPr>
          <p:nvPr/>
        </p:nvPicPr>
        <p:blipFill>
          <a:blip r:embed="rId2"/>
          <a:stretch>
            <a:fillRect/>
          </a:stretch>
        </p:blipFill>
        <p:spPr>
          <a:xfrm>
            <a:off x="780345" y="2209800"/>
            <a:ext cx="7962900" cy="2584450"/>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3200" dirty="0" smtClean="0"/>
              <a:t>Des actions et des mobilisations </a:t>
            </a:r>
            <a:br>
              <a:rPr lang="fr-FR" sz="3200" dirty="0" smtClean="0"/>
            </a:br>
            <a:r>
              <a:rPr lang="fr-FR" sz="3200" dirty="0" smtClean="0"/>
              <a:t>intersyndicales et étudiantes</a:t>
            </a:r>
            <a:endParaRPr lang="fr-FR" sz="3200" dirty="0"/>
          </a:p>
        </p:txBody>
      </p:sp>
      <p:sp>
        <p:nvSpPr>
          <p:cNvPr id="3" name="Espace réservé du numéro de diapositive 2"/>
          <p:cNvSpPr>
            <a:spLocks noGrp="1"/>
          </p:cNvSpPr>
          <p:nvPr>
            <p:ph type="sldNum" sz="quarter" idx="11"/>
          </p:nvPr>
        </p:nvSpPr>
        <p:spPr/>
        <p:txBody>
          <a:bodyPr/>
          <a:lstStyle/>
          <a:p>
            <a:fld id="{B7726BB1-BEC8-5848-A8CE-38A28714AB50}" type="slidenum">
              <a:rPr lang="fr-FR" smtClean="0"/>
              <a:pPr/>
              <a:t>21</a:t>
            </a:fld>
            <a:endParaRPr lang="fr-FR" dirty="0"/>
          </a:p>
        </p:txBody>
      </p:sp>
      <p:sp>
        <p:nvSpPr>
          <p:cNvPr id="8" name="Espace réservé du texte 7"/>
          <p:cNvSpPr>
            <a:spLocks noGrp="1"/>
          </p:cNvSpPr>
          <p:nvPr>
            <p:ph type="body" idx="4294967295"/>
          </p:nvPr>
        </p:nvSpPr>
        <p:spPr>
          <a:xfrm>
            <a:off x="0" y="1600200"/>
            <a:ext cx="8229600" cy="4525963"/>
          </a:xfrm>
        </p:spPr>
        <p:txBody>
          <a:bodyPr>
            <a:normAutofit fontScale="85000" lnSpcReduction="10000"/>
          </a:bodyPr>
          <a:lstStyle/>
          <a:p>
            <a:r>
              <a:rPr lang="fr-FR" dirty="0" smtClean="0"/>
              <a:t>En 2009 : contre la LRU et modulation des services</a:t>
            </a:r>
          </a:p>
          <a:p>
            <a:r>
              <a:rPr lang="fr-FR" sz="2000" dirty="0" smtClean="0"/>
              <a:t>En 2014 : </a:t>
            </a:r>
            <a:r>
              <a:rPr lang="fr-FR" dirty="0" smtClean="0"/>
              <a:t>pour le budget avec Science en marche</a:t>
            </a:r>
          </a:p>
          <a:p>
            <a:r>
              <a:rPr lang="fr-FR" sz="2000" dirty="0" smtClean="0"/>
              <a:t>En 2015 : </a:t>
            </a:r>
            <a:r>
              <a:rPr lang="fr-FR" dirty="0" smtClean="0"/>
              <a:t>pour le budget avec l’intersyndicale</a:t>
            </a:r>
          </a:p>
          <a:p>
            <a:r>
              <a:rPr lang="fr-FR" sz="2000" dirty="0" smtClean="0"/>
              <a:t>En 2016 : contre la loi Travail</a:t>
            </a:r>
          </a:p>
          <a:p>
            <a:r>
              <a:rPr lang="fr-FR" dirty="0" smtClean="0"/>
              <a:t>En 2017 : marche pour les sciences + ?</a:t>
            </a:r>
          </a:p>
          <a:p>
            <a:pPr lvl="1"/>
            <a:r>
              <a:rPr lang="fr-FR" dirty="0" smtClean="0"/>
              <a:t>Le président Emmanuel Macron</a:t>
            </a:r>
          </a:p>
          <a:p>
            <a:pPr lvl="2"/>
            <a:r>
              <a:rPr lang="fr-FR" dirty="0" smtClean="0">
                <a:solidFill>
                  <a:schemeClr val="tx1"/>
                </a:solidFill>
              </a:rPr>
              <a:t>Plus d’</a:t>
            </a:r>
            <a:r>
              <a:rPr lang="fr-FR" b="1" dirty="0" smtClean="0">
                <a:solidFill>
                  <a:schemeClr val="accent2"/>
                </a:solidFill>
              </a:rPr>
              <a:t>autonomie</a:t>
            </a:r>
          </a:p>
          <a:p>
            <a:pPr lvl="2"/>
            <a:r>
              <a:rPr lang="fr-FR" sz="2353" b="1" dirty="0" smtClean="0">
                <a:solidFill>
                  <a:schemeClr val="accent2"/>
                </a:solidFill>
              </a:rPr>
              <a:t>Casse des statuts</a:t>
            </a:r>
            <a:r>
              <a:rPr lang="fr-FR" dirty="0" smtClean="0">
                <a:solidFill>
                  <a:schemeClr val="tx1"/>
                </a:solidFill>
              </a:rPr>
              <a:t>, recrutement de directeur « hors statuts »</a:t>
            </a:r>
          </a:p>
          <a:p>
            <a:pPr lvl="2"/>
            <a:r>
              <a:rPr lang="fr-FR" dirty="0" smtClean="0">
                <a:solidFill>
                  <a:schemeClr val="tx1"/>
                </a:solidFill>
              </a:rPr>
              <a:t>Poursuite des programmes « d’</a:t>
            </a:r>
            <a:r>
              <a:rPr lang="fr-FR" sz="2353" b="1" dirty="0" smtClean="0">
                <a:solidFill>
                  <a:schemeClr val="accent2"/>
                </a:solidFill>
              </a:rPr>
              <a:t>excellence</a:t>
            </a:r>
            <a:r>
              <a:rPr lang="fr-FR" dirty="0" smtClean="0">
                <a:solidFill>
                  <a:schemeClr val="tx1"/>
                </a:solidFill>
              </a:rPr>
              <a:t> »</a:t>
            </a:r>
          </a:p>
          <a:p>
            <a:pPr lvl="2"/>
            <a:r>
              <a:rPr lang="fr-FR" dirty="0" smtClean="0">
                <a:solidFill>
                  <a:schemeClr val="tx1"/>
                </a:solidFill>
              </a:rPr>
              <a:t>« </a:t>
            </a:r>
            <a:r>
              <a:rPr lang="fr-FR" sz="2353" b="1" dirty="0" smtClean="0">
                <a:solidFill>
                  <a:schemeClr val="accent2"/>
                </a:solidFill>
              </a:rPr>
              <a:t>sanctuarisation</a:t>
            </a:r>
            <a:r>
              <a:rPr lang="fr-FR" dirty="0" smtClean="0">
                <a:solidFill>
                  <a:schemeClr val="tx1"/>
                </a:solidFill>
              </a:rPr>
              <a:t> » du budget de l’ESR</a:t>
            </a:r>
          </a:p>
          <a:p>
            <a:pPr lvl="2"/>
            <a:r>
              <a:rPr lang="fr-FR" dirty="0" smtClean="0">
                <a:solidFill>
                  <a:schemeClr val="tx1"/>
                </a:solidFill>
              </a:rPr>
              <a:t>Augmentation « modérée » des </a:t>
            </a:r>
            <a:r>
              <a:rPr lang="fr-FR" sz="2353" b="1" dirty="0" smtClean="0">
                <a:solidFill>
                  <a:schemeClr val="accent2"/>
                </a:solidFill>
              </a:rPr>
              <a:t>frais d’inscription</a:t>
            </a:r>
            <a:r>
              <a:rPr lang="fr-FR" dirty="0" smtClean="0">
                <a:solidFill>
                  <a:schemeClr val="tx1"/>
                </a:solidFill>
              </a:rPr>
              <a:t>,</a:t>
            </a:r>
          </a:p>
          <a:p>
            <a:pPr lvl="2"/>
            <a:r>
              <a:rPr lang="fr-FR" sz="2353" b="1" dirty="0" smtClean="0">
                <a:solidFill>
                  <a:schemeClr val="accent2"/>
                </a:solidFill>
              </a:rPr>
              <a:t>Sélection en licence </a:t>
            </a:r>
            <a:r>
              <a:rPr lang="fr-FR" dirty="0" smtClean="0">
                <a:solidFill>
                  <a:schemeClr val="tx1"/>
                </a:solidFill>
              </a:rPr>
              <a:t>à partir des pré-requis pour réduire les flux …</a:t>
            </a:r>
          </a:p>
        </p:txBody>
      </p:sp>
      <p:pic>
        <p:nvPicPr>
          <p:cNvPr id="9" name="Image 8" descr="jourdelaTerre.jpg"/>
          <p:cNvPicPr>
            <a:picLocks noChangeAspect="1"/>
          </p:cNvPicPr>
          <p:nvPr/>
        </p:nvPicPr>
        <p:blipFill>
          <a:blip r:embed="rId3"/>
          <a:stretch>
            <a:fillRect/>
          </a:stretch>
        </p:blipFill>
        <p:spPr>
          <a:xfrm>
            <a:off x="5872209" y="3271440"/>
            <a:ext cx="406398" cy="406398"/>
          </a:xfrm>
          <a:prstGeom prst="rect">
            <a:avLst/>
          </a:prstGeom>
        </p:spPr>
      </p:pic>
      <p:pic>
        <p:nvPicPr>
          <p:cNvPr id="10" name="Image 9" descr="Capture d’écran 2017-05-06 à 21.14.54.png"/>
          <p:cNvPicPr>
            <a:picLocks noChangeAspect="1"/>
          </p:cNvPicPr>
          <p:nvPr/>
        </p:nvPicPr>
        <p:blipFill>
          <a:blip r:embed="rId4"/>
          <a:stretch>
            <a:fillRect/>
          </a:stretch>
        </p:blipFill>
        <p:spPr>
          <a:xfrm>
            <a:off x="0" y="3290465"/>
            <a:ext cx="364452" cy="361973"/>
          </a:xfrm>
          <a:prstGeom prst="rect">
            <a:avLst/>
          </a:prstGeom>
        </p:spPr>
      </p:pic>
      <p:pic>
        <p:nvPicPr>
          <p:cNvPr id="11" name="Image 10" descr="Sciences en Marche.jpg"/>
          <p:cNvPicPr>
            <a:picLocks noChangeAspect="1"/>
          </p:cNvPicPr>
          <p:nvPr/>
        </p:nvPicPr>
        <p:blipFill>
          <a:blip r:embed="rId5"/>
          <a:stretch>
            <a:fillRect/>
          </a:stretch>
        </p:blipFill>
        <p:spPr>
          <a:xfrm>
            <a:off x="22229" y="2130651"/>
            <a:ext cx="324304" cy="324304"/>
          </a:xfrm>
          <a:prstGeom prst="rect">
            <a:avLst/>
          </a:prstGeom>
        </p:spPr>
      </p:pic>
      <p:pic>
        <p:nvPicPr>
          <p:cNvPr id="12" name="Image 11" descr="IntersyndicaleCGTFOFSUSUD.png"/>
          <p:cNvPicPr>
            <a:picLocks noChangeAspect="1"/>
          </p:cNvPicPr>
          <p:nvPr/>
        </p:nvPicPr>
        <p:blipFill>
          <a:blip r:embed="rId6"/>
          <a:stretch>
            <a:fillRect/>
          </a:stretch>
        </p:blipFill>
        <p:spPr>
          <a:xfrm>
            <a:off x="7188201" y="2267402"/>
            <a:ext cx="1955798" cy="1232678"/>
          </a:xfrm>
          <a:prstGeom prst="rect">
            <a:avLst/>
          </a:prstGeom>
        </p:spPr>
      </p:pic>
      <p:pic>
        <p:nvPicPr>
          <p:cNvPr id="13" name="Image 12" descr="Intersyndicale1.png"/>
          <p:cNvPicPr>
            <a:picLocks noChangeAspect="1"/>
          </p:cNvPicPr>
          <p:nvPr/>
        </p:nvPicPr>
        <p:blipFill>
          <a:blip r:embed="rId7"/>
          <a:srcRect b="35696"/>
          <a:stretch>
            <a:fillRect/>
          </a:stretch>
        </p:blipFill>
        <p:spPr>
          <a:xfrm>
            <a:off x="6866428" y="3409496"/>
            <a:ext cx="2277572" cy="439368"/>
          </a:xfrm>
          <a:prstGeom prst="rect">
            <a:avLst/>
          </a:prstGeom>
        </p:spPr>
      </p:pic>
      <p:pic>
        <p:nvPicPr>
          <p:cNvPr id="15" name="Image 14" descr="UNEF.png"/>
          <p:cNvPicPr>
            <a:picLocks noChangeAspect="1"/>
          </p:cNvPicPr>
          <p:nvPr/>
        </p:nvPicPr>
        <p:blipFill>
          <a:blip r:embed="rId8"/>
          <a:stretch>
            <a:fillRect/>
          </a:stretch>
        </p:blipFill>
        <p:spPr>
          <a:xfrm>
            <a:off x="6773905" y="3145914"/>
            <a:ext cx="600753" cy="200251"/>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idx="10"/>
          </p:nvPr>
        </p:nvSpPr>
        <p:spPr/>
        <p:txBody>
          <a:bodyPr/>
          <a:lstStyle/>
          <a:p>
            <a:fld id="{B7726BB1-BEC8-5848-A8CE-38A28714AB50}" type="slidenum">
              <a:rPr lang="fr-FR" smtClean="0"/>
              <a:pPr/>
              <a:t>22</a:t>
            </a:fld>
            <a:endParaRPr lang="fr-FR" dirty="0"/>
          </a:p>
        </p:txBody>
      </p:sp>
      <p:sp>
        <p:nvSpPr>
          <p:cNvPr id="2" name="Titre 1"/>
          <p:cNvSpPr>
            <a:spLocks noGrp="1"/>
          </p:cNvSpPr>
          <p:nvPr>
            <p:ph type="title" idx="4294967295"/>
          </p:nvPr>
        </p:nvSpPr>
        <p:spPr>
          <a:xfrm>
            <a:off x="0" y="0"/>
            <a:ext cx="9144000" cy="893763"/>
          </a:xfrm>
        </p:spPr>
        <p:txBody>
          <a:bodyPr>
            <a:normAutofit/>
          </a:bodyPr>
          <a:lstStyle/>
          <a:p>
            <a:r>
              <a:rPr lang="fr-FR" dirty="0" smtClean="0"/>
              <a:t>Les revendications du SNESUP-FSU</a:t>
            </a:r>
            <a:endParaRPr lang="fr-FR" dirty="0"/>
          </a:p>
        </p:txBody>
      </p:sp>
      <p:sp>
        <p:nvSpPr>
          <p:cNvPr id="4" name="Espace réservé du texte 3"/>
          <p:cNvSpPr>
            <a:spLocks noGrp="1"/>
          </p:cNvSpPr>
          <p:nvPr>
            <p:ph type="body" idx="4294967295"/>
          </p:nvPr>
        </p:nvSpPr>
        <p:spPr>
          <a:xfrm>
            <a:off x="292100" y="893763"/>
            <a:ext cx="8851900" cy="5232400"/>
          </a:xfrm>
        </p:spPr>
        <p:txBody>
          <a:bodyPr>
            <a:normAutofit fontScale="55000" lnSpcReduction="20000"/>
          </a:bodyPr>
          <a:lstStyle/>
          <a:p>
            <a:pPr>
              <a:buNone/>
            </a:pPr>
            <a:r>
              <a:rPr lang="fr-FR" dirty="0" smtClean="0"/>
              <a:t>Le SnesupFSU, milite et agit pour :</a:t>
            </a:r>
          </a:p>
          <a:p>
            <a:pPr>
              <a:buNone/>
            </a:pPr>
            <a:endParaRPr lang="fr-FR" dirty="0" smtClean="0"/>
          </a:p>
          <a:p>
            <a:r>
              <a:rPr lang="fr-FR" b="1" dirty="0" smtClean="0">
                <a:solidFill>
                  <a:srgbClr val="008000"/>
                </a:solidFill>
              </a:rPr>
              <a:t>défendre</a:t>
            </a:r>
            <a:r>
              <a:rPr lang="fr-FR" b="1" dirty="0" smtClean="0">
                <a:solidFill>
                  <a:srgbClr val="FF0000"/>
                </a:solidFill>
              </a:rPr>
              <a:t> </a:t>
            </a:r>
            <a:r>
              <a:rPr lang="fr-FR" dirty="0" smtClean="0"/>
              <a:t>les valeurs du </a:t>
            </a:r>
            <a:r>
              <a:rPr lang="fr-FR" b="1" dirty="0" smtClean="0">
                <a:solidFill>
                  <a:srgbClr val="008000"/>
                </a:solidFill>
              </a:rPr>
              <a:t>service public </a:t>
            </a:r>
            <a:r>
              <a:rPr lang="fr-FR" dirty="0" smtClean="0"/>
              <a:t>;</a:t>
            </a:r>
          </a:p>
          <a:p>
            <a:r>
              <a:rPr lang="fr-FR" b="1" dirty="0" smtClean="0">
                <a:solidFill>
                  <a:srgbClr val="008000"/>
                </a:solidFill>
              </a:rPr>
              <a:t>revaloriser nos métiers</a:t>
            </a:r>
            <a:r>
              <a:rPr lang="fr-FR" dirty="0" smtClean="0"/>
              <a:t>, nos conditions de travail et nos salaires ;</a:t>
            </a:r>
          </a:p>
          <a:p>
            <a:r>
              <a:rPr lang="fr-FR" b="1" dirty="0" smtClean="0">
                <a:solidFill>
                  <a:srgbClr val="008000"/>
                </a:solidFill>
              </a:rPr>
              <a:t>s’opposer aux regroupements </a:t>
            </a:r>
            <a:r>
              <a:rPr lang="fr-FR" dirty="0" smtClean="0"/>
              <a:t>imposés (COMUE et fusion) ;</a:t>
            </a:r>
          </a:p>
          <a:p>
            <a:r>
              <a:rPr lang="fr-FR" b="1" dirty="0" smtClean="0">
                <a:solidFill>
                  <a:srgbClr val="008000"/>
                </a:solidFill>
              </a:rPr>
              <a:t>réussir la démocratisation </a:t>
            </a:r>
            <a:r>
              <a:rPr lang="fr-FR" dirty="0" smtClean="0"/>
              <a:t>de l’enseignement supérieur (accueillir et faire réussir tous les publics) ;</a:t>
            </a:r>
          </a:p>
          <a:p>
            <a:r>
              <a:rPr lang="fr-FR" b="1" dirty="0" smtClean="0">
                <a:solidFill>
                  <a:srgbClr val="008000"/>
                </a:solidFill>
              </a:rPr>
              <a:t>reconnaitre le doctorat </a:t>
            </a:r>
            <a:r>
              <a:rPr lang="fr-FR" dirty="0" smtClean="0"/>
              <a:t>dans la haute fonction publique et les conventions collectives</a:t>
            </a:r>
          </a:p>
          <a:p>
            <a:r>
              <a:rPr lang="fr-FR" b="1" dirty="0" smtClean="0">
                <a:solidFill>
                  <a:srgbClr val="008000"/>
                </a:solidFill>
              </a:rPr>
              <a:t>conquérir de nouveaux droits </a:t>
            </a:r>
            <a:r>
              <a:rPr lang="fr-FR" dirty="0" smtClean="0"/>
              <a:t>(reconnaissances et valorisation de nos différentes missions)</a:t>
            </a:r>
          </a:p>
          <a:p>
            <a:r>
              <a:rPr lang="fr-FR" b="1" dirty="0" smtClean="0">
                <a:solidFill>
                  <a:srgbClr val="008000"/>
                </a:solidFill>
              </a:rPr>
              <a:t>s’opposer à l’évaluation </a:t>
            </a:r>
            <a:r>
              <a:rPr lang="fr-FR" dirty="0" smtClean="0"/>
              <a:t>sanction</a:t>
            </a:r>
          </a:p>
          <a:p>
            <a:r>
              <a:rPr lang="fr-FR" b="1" dirty="0" smtClean="0">
                <a:solidFill>
                  <a:srgbClr val="008000"/>
                </a:solidFill>
              </a:rPr>
              <a:t>s’opposer à la précarité </a:t>
            </a:r>
            <a:r>
              <a:rPr lang="fr-FR" dirty="0" smtClean="0"/>
              <a:t>et à la précarisation de nos métiers</a:t>
            </a:r>
          </a:p>
          <a:p>
            <a:r>
              <a:rPr lang="fr-FR" b="1" dirty="0" smtClean="0">
                <a:solidFill>
                  <a:srgbClr val="008000"/>
                </a:solidFill>
              </a:rPr>
              <a:t>obtenir un financement </a:t>
            </a:r>
            <a:r>
              <a:rPr lang="fr-FR" dirty="0" smtClean="0"/>
              <a:t>pérenne de la recherche à la hauteur des besoins réels ;</a:t>
            </a:r>
          </a:p>
          <a:p>
            <a:r>
              <a:rPr lang="fr-FR" b="1" dirty="0" smtClean="0">
                <a:solidFill>
                  <a:srgbClr val="008000"/>
                </a:solidFill>
              </a:rPr>
              <a:t>Recruter 6000 agents </a:t>
            </a:r>
            <a:r>
              <a:rPr lang="fr-FR" dirty="0" smtClean="0"/>
              <a:t>par an pendant 10 ans dont 50% d’enseignants et d’enseignants chercheurs.</a:t>
            </a:r>
          </a:p>
          <a:p>
            <a:pPr>
              <a:buNone/>
            </a:pPr>
            <a:endParaRPr lang="fr-FR" dirty="0" smtClean="0"/>
          </a:p>
          <a:p>
            <a:pPr>
              <a:buNone/>
            </a:pPr>
            <a:r>
              <a:rPr lang="fr-FR" sz="4211" dirty="0" smtClean="0">
                <a:solidFill>
                  <a:srgbClr val="FF0000"/>
                </a:solidFill>
                <a:latin typeface="Wingdings"/>
                <a:ea typeface="Wingdings"/>
                <a:cs typeface="Wingdings"/>
              </a:rPr>
              <a:t></a:t>
            </a:r>
            <a:r>
              <a:rPr lang="fr-FR" sz="4211" dirty="0" smtClean="0"/>
              <a:t> </a:t>
            </a:r>
            <a:r>
              <a:rPr lang="fr-FR" sz="4211" b="1" dirty="0" smtClean="0">
                <a:solidFill>
                  <a:schemeClr val="bg2">
                    <a:lumMod val="50000"/>
                  </a:schemeClr>
                </a:solidFill>
              </a:rPr>
              <a:t>+ 3,5Md€/an pendant 10 ans </a:t>
            </a:r>
            <a:r>
              <a:rPr lang="fr-FR" sz="4211" dirty="0" smtClean="0"/>
              <a:t>pour atteindre </a:t>
            </a:r>
            <a:r>
              <a:rPr lang="fr-FR" sz="4211" b="1" dirty="0" smtClean="0">
                <a:solidFill>
                  <a:srgbClr val="948A54"/>
                </a:solidFill>
              </a:rPr>
              <a:t>2% PIB pour l’ES</a:t>
            </a:r>
            <a:r>
              <a:rPr lang="fr-FR" sz="4211" dirty="0" smtClean="0"/>
              <a:t>, </a:t>
            </a:r>
            <a:r>
              <a:rPr lang="fr-FR" sz="4211" b="1" dirty="0" smtClean="0">
                <a:solidFill>
                  <a:srgbClr val="948A54"/>
                </a:solidFill>
              </a:rPr>
              <a:t>1% de PIB pour la recherche publique</a:t>
            </a:r>
            <a:r>
              <a:rPr lang="fr-FR" sz="4211" dirty="0" smtClean="0"/>
              <a:t> et 2% pour la recherche privée</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50" name="Espace réservé du numéro de diapositive 1"/>
          <p:cNvSpPr>
            <a:spLocks noGrp="1"/>
          </p:cNvSpPr>
          <p:nvPr>
            <p:ph type="sldNum" idx="10"/>
          </p:nvPr>
        </p:nvSpPr>
        <p:spPr>
          <a:noFill/>
        </p:spPr>
        <p:txBody>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E05D2557-2797-024B-8CF7-2820481CC433}" type="slidenum">
              <a:rPr lang="fr-FR" smtClean="0"/>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23</a:t>
            </a:fld>
            <a:endParaRPr lang="fr-FR" dirty="0" smtClean="0"/>
          </a:p>
        </p:txBody>
      </p:sp>
      <p:sp>
        <p:nvSpPr>
          <p:cNvPr id="27651" name="Text Box 1"/>
          <p:cNvSpPr txBox="1">
            <a:spLocks noChangeArrowheads="1"/>
          </p:cNvSpPr>
          <p:nvPr/>
        </p:nvSpPr>
        <p:spPr bwMode="auto">
          <a:xfrm>
            <a:off x="457200" y="128588"/>
            <a:ext cx="8228013" cy="1433512"/>
          </a:xfrm>
          <a:prstGeom prst="rect">
            <a:avLst/>
          </a:prstGeom>
          <a:noFill/>
          <a:ln w="9525">
            <a:noFill/>
            <a:round/>
            <a:headEnd/>
            <a:tailEnd/>
          </a:ln>
        </p:spPr>
        <p:txBody>
          <a:bodyPr wrap="none" anchor="ctr">
            <a:prstTxWarp prst="textNoShape">
              <a:avLst/>
            </a:prstTxWarp>
          </a:bodyPr>
          <a:lstStyle/>
          <a:p>
            <a:endParaRPr lang="fr-FR" dirty="0"/>
          </a:p>
        </p:txBody>
      </p:sp>
      <p:sp>
        <p:nvSpPr>
          <p:cNvPr id="27652" name="Rectangle 5"/>
          <p:cNvSpPr>
            <a:spLocks noChangeArrowheads="1"/>
          </p:cNvSpPr>
          <p:nvPr/>
        </p:nvSpPr>
        <p:spPr bwMode="auto">
          <a:xfrm>
            <a:off x="279401" y="774700"/>
            <a:ext cx="8572500" cy="5714384"/>
          </a:xfrm>
          <a:prstGeom prst="rect">
            <a:avLst/>
          </a:prstGeom>
          <a:noFill/>
          <a:ln w="9525">
            <a:noFill/>
            <a:miter lim="800000"/>
            <a:headEnd/>
            <a:tailEnd/>
          </a:ln>
        </p:spPr>
        <p:txBody>
          <a:bodyPr wrap="square">
            <a:prstTxWarp prst="textNoShape">
              <a:avLst/>
            </a:prstTxWarp>
            <a:spAutoFit/>
          </a:bodyPr>
          <a:lstStyle/>
          <a:p>
            <a:pPr marL="0" lvl="1" algn="ctr">
              <a:spcBef>
                <a:spcPts val="800"/>
              </a:spcBef>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3200" dirty="0" smtClean="0">
                <a:solidFill>
                  <a:schemeClr val="tx1"/>
                </a:solidFill>
                <a:latin typeface="Calibri" pitchFamily="-101" charset="0"/>
              </a:rPr>
              <a:t>La </a:t>
            </a:r>
            <a:r>
              <a:rPr lang="fr-FR" sz="3200" b="1" dirty="0">
                <a:solidFill>
                  <a:srgbClr val="FF6600"/>
                </a:solidFill>
                <a:latin typeface="Calibri" pitchFamily="-101" charset="0"/>
              </a:rPr>
              <a:t>fonction publique </a:t>
            </a:r>
            <a:r>
              <a:rPr lang="fr-FR" sz="3200" dirty="0">
                <a:solidFill>
                  <a:schemeClr val="tx1"/>
                </a:solidFill>
                <a:latin typeface="Calibri" pitchFamily="-101" charset="0"/>
              </a:rPr>
              <a:t>n'est pas une dépense ni une charge c'est </a:t>
            </a:r>
            <a:r>
              <a:rPr lang="fr-FR" sz="3200" b="1" dirty="0">
                <a:solidFill>
                  <a:srgbClr val="FF6600"/>
                </a:solidFill>
                <a:latin typeface="Calibri" pitchFamily="-101" charset="0"/>
              </a:rPr>
              <a:t>une production valeur</a:t>
            </a:r>
            <a:r>
              <a:rPr lang="fr-FR" sz="3200" dirty="0">
                <a:solidFill>
                  <a:schemeClr val="tx1"/>
                </a:solidFill>
                <a:latin typeface="Calibri" pitchFamily="-101" charset="0"/>
              </a:rPr>
              <a:t>,</a:t>
            </a:r>
            <a:r>
              <a:rPr lang="fr-FR" sz="3200" dirty="0" smtClean="0">
                <a:solidFill>
                  <a:schemeClr val="tx1"/>
                </a:solidFill>
                <a:latin typeface="Calibri" pitchFamily="-101" charset="0"/>
              </a:rPr>
              <a:t> </a:t>
            </a:r>
            <a:r>
              <a:rPr lang="fr-FR" sz="3200" b="1" dirty="0" smtClean="0">
                <a:solidFill>
                  <a:srgbClr val="FF6600"/>
                </a:solidFill>
                <a:latin typeface="Calibri" pitchFamily="-101" charset="0"/>
              </a:rPr>
              <a:t>un investissement </a:t>
            </a:r>
            <a:r>
              <a:rPr lang="fr-FR" sz="3200" dirty="0" smtClean="0">
                <a:solidFill>
                  <a:schemeClr val="tx1"/>
                </a:solidFill>
                <a:latin typeface="Calibri" pitchFamily="-101" charset="0"/>
              </a:rPr>
              <a:t>et </a:t>
            </a:r>
            <a:r>
              <a:rPr lang="fr-FR" sz="3200" b="1" dirty="0">
                <a:solidFill>
                  <a:srgbClr val="FF6600"/>
                </a:solidFill>
                <a:latin typeface="Calibri" pitchFamily="-101" charset="0"/>
              </a:rPr>
              <a:t>une richesse</a:t>
            </a:r>
          </a:p>
          <a:p>
            <a:pPr marL="0" lvl="1" algn="ctr">
              <a:spcBef>
                <a:spcPts val="800"/>
              </a:spcBef>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3200" dirty="0" smtClean="0">
                <a:solidFill>
                  <a:schemeClr val="tx1"/>
                </a:solidFill>
                <a:latin typeface="Calibri" pitchFamily="-101" charset="0"/>
              </a:rPr>
              <a:t>L’</a:t>
            </a:r>
            <a:r>
              <a:rPr lang="fr-FR" sz="3200" b="1" dirty="0" smtClean="0">
                <a:solidFill>
                  <a:srgbClr val="0000FF"/>
                </a:solidFill>
                <a:latin typeface="Calibri" pitchFamily="-101" charset="0"/>
              </a:rPr>
              <a:t>enseignement supérieur et la recherche</a:t>
            </a:r>
            <a:r>
              <a:rPr lang="fr-FR" sz="3200" dirty="0" smtClean="0">
                <a:solidFill>
                  <a:schemeClr val="tx1"/>
                </a:solidFill>
                <a:latin typeface="Calibri" pitchFamily="-101" charset="0"/>
              </a:rPr>
              <a:t> produisent l’une </a:t>
            </a:r>
            <a:r>
              <a:rPr lang="fr-FR" sz="3200" dirty="0">
                <a:solidFill>
                  <a:schemeClr val="tx1"/>
                </a:solidFill>
                <a:latin typeface="Calibri" pitchFamily="-101" charset="0"/>
              </a:rPr>
              <a:t>des</a:t>
            </a:r>
            <a:r>
              <a:rPr lang="fr-FR" sz="3200" dirty="0" smtClean="0">
                <a:solidFill>
                  <a:schemeClr val="tx1"/>
                </a:solidFill>
                <a:latin typeface="Calibri" pitchFamily="-101" charset="0"/>
              </a:rPr>
              <a:t> richesses la plus </a:t>
            </a:r>
            <a:r>
              <a:rPr lang="fr-FR" sz="3200" dirty="0">
                <a:solidFill>
                  <a:schemeClr val="tx1"/>
                </a:solidFill>
                <a:latin typeface="Calibri" pitchFamily="-101" charset="0"/>
              </a:rPr>
              <a:t>précieuse, </a:t>
            </a:r>
            <a:r>
              <a:rPr lang="fr-FR" sz="3200" b="1" dirty="0">
                <a:solidFill>
                  <a:srgbClr val="0000FF"/>
                </a:solidFill>
                <a:latin typeface="Calibri" pitchFamily="-101" charset="0"/>
              </a:rPr>
              <a:t>la connaissance </a:t>
            </a:r>
            <a:r>
              <a:rPr lang="fr-FR" sz="3200" dirty="0">
                <a:solidFill>
                  <a:schemeClr val="tx1"/>
                </a:solidFill>
                <a:latin typeface="Calibri" pitchFamily="-101" charset="0"/>
              </a:rPr>
              <a:t>et contribue par la formation à sa </a:t>
            </a:r>
            <a:r>
              <a:rPr lang="fr-FR" sz="3200" b="1" dirty="0">
                <a:solidFill>
                  <a:srgbClr val="0000FF"/>
                </a:solidFill>
                <a:latin typeface="Calibri" pitchFamily="-101" charset="0"/>
              </a:rPr>
              <a:t>transmission </a:t>
            </a:r>
            <a:r>
              <a:rPr lang="fr-FR" sz="3200" dirty="0">
                <a:solidFill>
                  <a:schemeClr val="tx1"/>
                </a:solidFill>
                <a:latin typeface="Calibri" pitchFamily="-101" charset="0"/>
              </a:rPr>
              <a:t>et à </a:t>
            </a:r>
            <a:r>
              <a:rPr lang="fr-FR" sz="3200" b="1" dirty="0">
                <a:solidFill>
                  <a:srgbClr val="0000FF"/>
                </a:solidFill>
                <a:latin typeface="Calibri" pitchFamily="-101" charset="0"/>
              </a:rPr>
              <a:t>l’émancipation </a:t>
            </a:r>
            <a:r>
              <a:rPr lang="fr-FR" sz="3200" dirty="0">
                <a:solidFill>
                  <a:schemeClr val="tx1"/>
                </a:solidFill>
                <a:latin typeface="Calibri" pitchFamily="-101" charset="0"/>
              </a:rPr>
              <a:t>de notre </a:t>
            </a:r>
            <a:r>
              <a:rPr lang="fr-FR" sz="3200" b="1" dirty="0">
                <a:solidFill>
                  <a:srgbClr val="0000FF"/>
                </a:solidFill>
                <a:latin typeface="Calibri" pitchFamily="-101" charset="0"/>
              </a:rPr>
              <a:t>jeunesse </a:t>
            </a:r>
            <a:r>
              <a:rPr lang="fr-FR" sz="3200" dirty="0">
                <a:solidFill>
                  <a:schemeClr val="tx1"/>
                </a:solidFill>
                <a:latin typeface="Calibri" pitchFamily="-101" charset="0"/>
              </a:rPr>
              <a:t>ainsi qu’au</a:t>
            </a:r>
            <a:r>
              <a:rPr lang="fr-FR" sz="3200" dirty="0" smtClean="0">
                <a:solidFill>
                  <a:schemeClr val="tx1"/>
                </a:solidFill>
                <a:latin typeface="Calibri" pitchFamily="-101" charset="0"/>
              </a:rPr>
              <a:t> </a:t>
            </a:r>
            <a:r>
              <a:rPr lang="fr-FR" sz="3200" b="1" dirty="0" smtClean="0">
                <a:solidFill>
                  <a:srgbClr val="0000FF"/>
                </a:solidFill>
                <a:latin typeface="Calibri" pitchFamily="-101" charset="0"/>
              </a:rPr>
              <a:t>progrès humain </a:t>
            </a:r>
            <a:r>
              <a:rPr lang="fr-FR" sz="3200" dirty="0" smtClean="0">
                <a:solidFill>
                  <a:schemeClr val="tx1"/>
                </a:solidFill>
                <a:latin typeface="Calibri" pitchFamily="-101" charset="0"/>
              </a:rPr>
              <a:t>et au </a:t>
            </a:r>
            <a:r>
              <a:rPr lang="fr-FR" sz="3200" b="1" dirty="0" smtClean="0">
                <a:solidFill>
                  <a:srgbClr val="0000FF"/>
                </a:solidFill>
                <a:latin typeface="Calibri" pitchFamily="-101" charset="0"/>
              </a:rPr>
              <a:t>développement </a:t>
            </a:r>
            <a:r>
              <a:rPr lang="fr-FR" sz="3200" dirty="0">
                <a:solidFill>
                  <a:srgbClr val="000000"/>
                </a:solidFill>
                <a:latin typeface="Calibri" pitchFamily="-101" charset="0"/>
              </a:rPr>
              <a:t>de </a:t>
            </a:r>
            <a:r>
              <a:rPr lang="fr-FR" sz="3200" b="1" dirty="0">
                <a:solidFill>
                  <a:srgbClr val="0000FF"/>
                </a:solidFill>
                <a:latin typeface="Calibri" pitchFamily="-101" charset="0"/>
              </a:rPr>
              <a:t>notre </a:t>
            </a:r>
            <a:r>
              <a:rPr lang="fr-FR" sz="3200" b="1" dirty="0" smtClean="0">
                <a:solidFill>
                  <a:srgbClr val="0000FF"/>
                </a:solidFill>
                <a:latin typeface="Calibri" pitchFamily="-101" charset="0"/>
              </a:rPr>
              <a:t>société </a:t>
            </a:r>
            <a:r>
              <a:rPr lang="fr-FR" sz="3200" dirty="0" smtClean="0">
                <a:latin typeface="Calibri" pitchFamily="-101" charset="0"/>
              </a:rPr>
              <a:t>dans son </a:t>
            </a:r>
            <a:r>
              <a:rPr lang="fr-FR" sz="3200" b="1" dirty="0" smtClean="0">
                <a:solidFill>
                  <a:srgbClr val="0000FF"/>
                </a:solidFill>
                <a:latin typeface="Calibri" pitchFamily="-101" charset="0"/>
              </a:rPr>
              <a:t> environnement</a:t>
            </a:r>
            <a:endParaRPr lang="fr-FR" sz="3200" dirty="0" smtClean="0">
              <a:solidFill>
                <a:schemeClr val="tx1"/>
              </a:solidFill>
              <a:latin typeface="Calibri" pitchFamily="-101" charset="0"/>
            </a:endParaRPr>
          </a:p>
          <a:p>
            <a:pPr marL="622300" lvl="1" indent="-514350" algn="ctr">
              <a:spcBef>
                <a:spcPts val="800"/>
              </a:spcBef>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fr-FR" sz="3200" dirty="0">
              <a:solidFill>
                <a:schemeClr val="tx1"/>
              </a:solidFill>
              <a:latin typeface="Calibri" pitchFamily="-101"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B7726BB1-BEC8-5848-A8CE-38A28714AB50}" type="slidenum">
              <a:rPr lang="fr-FR" smtClean="0"/>
              <a:pPr/>
              <a:t>3</a:t>
            </a:fld>
            <a:endParaRPr lang="fr-FR" dirty="0"/>
          </a:p>
        </p:txBody>
      </p:sp>
      <p:pic>
        <p:nvPicPr>
          <p:cNvPr id="5" name="Image 4" descr="schema-sup-2012_215478.54.jpg"/>
          <p:cNvPicPr>
            <a:picLocks noChangeAspect="1"/>
          </p:cNvPicPr>
          <p:nvPr/>
        </p:nvPicPr>
        <p:blipFill>
          <a:blip r:embed="rId3"/>
          <a:srcRect t="10354"/>
          <a:stretch>
            <a:fillRect/>
          </a:stretch>
        </p:blipFill>
        <p:spPr>
          <a:xfrm>
            <a:off x="1" y="623049"/>
            <a:ext cx="9144001" cy="5720981"/>
          </a:xfrm>
          <a:prstGeom prst="rect">
            <a:avLst/>
          </a:prstGeom>
        </p:spPr>
      </p:pic>
      <p:sp>
        <p:nvSpPr>
          <p:cNvPr id="6" name="Rectangle 5"/>
          <p:cNvSpPr/>
          <p:nvPr/>
        </p:nvSpPr>
        <p:spPr>
          <a:xfrm>
            <a:off x="1837265" y="5300132"/>
            <a:ext cx="2167467" cy="1524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900" dirty="0" smtClean="0"/>
              <a:t>UNIVERSITÉ</a:t>
            </a:r>
            <a:endParaRPr lang="fr-FR" sz="900" dirty="0"/>
          </a:p>
        </p:txBody>
      </p:sp>
      <p:sp>
        <p:nvSpPr>
          <p:cNvPr id="7" name="Rectangle 6"/>
          <p:cNvSpPr/>
          <p:nvPr/>
        </p:nvSpPr>
        <p:spPr>
          <a:xfrm>
            <a:off x="380997" y="5300132"/>
            <a:ext cx="1426634" cy="1524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900" dirty="0" smtClean="0"/>
              <a:t>ÉCOLE OU UNIVERSITÉ</a:t>
            </a:r>
            <a:endParaRPr lang="fr-FR" sz="900" dirty="0"/>
          </a:p>
        </p:txBody>
      </p:sp>
      <p:pic>
        <p:nvPicPr>
          <p:cNvPr id="8" name="Image 7" descr="Capture d’écran 2017-05-06 à 10.21.21.png"/>
          <p:cNvPicPr>
            <a:picLocks noChangeAspect="1"/>
          </p:cNvPicPr>
          <p:nvPr/>
        </p:nvPicPr>
        <p:blipFill>
          <a:blip r:embed="rId4"/>
          <a:stretch>
            <a:fillRect/>
          </a:stretch>
        </p:blipFill>
        <p:spPr>
          <a:xfrm rot="21323976">
            <a:off x="81863" y="57410"/>
            <a:ext cx="793457" cy="589154"/>
          </a:xfrm>
          <a:prstGeom prst="rect">
            <a:avLst/>
          </a:prstGeom>
          <a:effectLst>
            <a:outerShdw blurRad="50800" dist="38100" dir="9000000">
              <a:schemeClr val="tx1">
                <a:alpha val="43000"/>
              </a:schemeClr>
            </a:outerShdw>
          </a:effectLst>
        </p:spPr>
      </p:pic>
      <p:sp>
        <p:nvSpPr>
          <p:cNvPr id="9" name="Rectangle 8"/>
          <p:cNvSpPr/>
          <p:nvPr/>
        </p:nvSpPr>
        <p:spPr>
          <a:xfrm>
            <a:off x="4144432" y="5300132"/>
            <a:ext cx="4580468" cy="1524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900" dirty="0" smtClean="0"/>
              <a:t>LYCÉE OU ÉCOLE OU UNIVERSITÉ</a:t>
            </a:r>
            <a:endParaRPr lang="fr-FR" sz="900" dirty="0"/>
          </a:p>
        </p:txBody>
      </p:sp>
      <p:sp>
        <p:nvSpPr>
          <p:cNvPr id="2" name="Titre 1"/>
          <p:cNvSpPr>
            <a:spLocks noGrp="1"/>
          </p:cNvSpPr>
          <p:nvPr>
            <p:ph type="title"/>
          </p:nvPr>
        </p:nvSpPr>
        <p:spPr>
          <a:xfrm>
            <a:off x="0" y="0"/>
            <a:ext cx="9143999" cy="889000"/>
          </a:xfrm>
        </p:spPr>
        <p:txBody>
          <a:bodyPr>
            <a:noAutofit/>
          </a:bodyPr>
          <a:lstStyle/>
          <a:p>
            <a:r>
              <a:rPr lang="fr-FR" sz="3200" dirty="0" smtClean="0"/>
              <a:t>Organisation de l ’enseignement supérieur</a:t>
            </a:r>
            <a:r>
              <a:rPr lang="fr-FR" sz="1400" dirty="0" smtClean="0"/>
              <a:t/>
            </a:r>
            <a:br>
              <a:rPr lang="fr-FR" sz="1400" dirty="0" smtClean="0"/>
            </a:br>
            <a:r>
              <a:rPr lang="fr-FR" sz="1400" dirty="0" smtClean="0"/>
              <a:t>POST-BAC : &gt;18 ans</a:t>
            </a:r>
            <a:endParaRPr lang="fr-FR" sz="1400" dirty="0"/>
          </a:p>
        </p:txBody>
      </p:sp>
      <p:sp>
        <p:nvSpPr>
          <p:cNvPr id="10" name="ZoneTexte 9"/>
          <p:cNvSpPr txBox="1"/>
          <p:nvPr/>
        </p:nvSpPr>
        <p:spPr>
          <a:xfrm>
            <a:off x="791871" y="800097"/>
            <a:ext cx="6865982" cy="646331"/>
          </a:xfrm>
          <a:prstGeom prst="rect">
            <a:avLst/>
          </a:prstGeom>
          <a:noFill/>
        </p:spPr>
        <p:txBody>
          <a:bodyPr wrap="none" rtlCol="0">
            <a:spAutoFit/>
          </a:bodyPr>
          <a:lstStyle/>
          <a:p>
            <a:pPr algn="ctr"/>
            <a:r>
              <a:rPr lang="fr-FR" b="1" dirty="0" smtClean="0">
                <a:solidFill>
                  <a:schemeClr val="bg1"/>
                </a:solidFill>
              </a:rPr>
              <a:t>80% au niveau BAC, 42% en licence, 16% en master et 12000 docteurs</a:t>
            </a:r>
          </a:p>
          <a:p>
            <a:pPr algn="ctr"/>
            <a:r>
              <a:rPr lang="fr-FR" b="1" dirty="0" smtClean="0">
                <a:solidFill>
                  <a:schemeClr val="bg1"/>
                </a:solidFill>
              </a:rPr>
              <a:t>Objectifs 2025 : 60% licence , 25% en master et 20000 docteurs</a:t>
            </a:r>
            <a:endParaRPr lang="fr-FR" b="1" dirty="0">
              <a:solidFill>
                <a:schemeClr val="bg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3200" dirty="0" smtClean="0"/>
              <a:t>Organisation nationale de l ’enseignement supérieur</a:t>
            </a:r>
            <a:endParaRPr lang="fr-FR" sz="3200" dirty="0"/>
          </a:p>
        </p:txBody>
      </p:sp>
      <p:sp>
        <p:nvSpPr>
          <p:cNvPr id="3" name="Espace réservé du numéro de diapositive 2"/>
          <p:cNvSpPr>
            <a:spLocks noGrp="1"/>
          </p:cNvSpPr>
          <p:nvPr>
            <p:ph type="sldNum" sz="quarter" idx="12"/>
          </p:nvPr>
        </p:nvSpPr>
        <p:spPr/>
        <p:txBody>
          <a:bodyPr/>
          <a:lstStyle/>
          <a:p>
            <a:fld id="{B7726BB1-BEC8-5848-A8CE-38A28714AB50}" type="slidenum">
              <a:rPr lang="fr-FR" smtClean="0"/>
              <a:pPr/>
              <a:t>4</a:t>
            </a:fld>
            <a:endParaRPr lang="fr-FR" dirty="0"/>
          </a:p>
        </p:txBody>
      </p:sp>
      <p:pic>
        <p:nvPicPr>
          <p:cNvPr id="5" name="Image 4" descr="schema-sup-2012_215478.54.jpg"/>
          <p:cNvPicPr>
            <a:picLocks noChangeAspect="1"/>
          </p:cNvPicPr>
          <p:nvPr/>
        </p:nvPicPr>
        <p:blipFill>
          <a:blip r:embed="rId3"/>
          <a:srcRect t="10354"/>
          <a:stretch>
            <a:fillRect/>
          </a:stretch>
        </p:blipFill>
        <p:spPr>
          <a:xfrm rot="21259896">
            <a:off x="-17267" y="653952"/>
            <a:ext cx="1807420" cy="1130820"/>
          </a:xfrm>
          <a:prstGeom prst="rect">
            <a:avLst/>
          </a:prstGeom>
        </p:spPr>
      </p:pic>
      <p:sp>
        <p:nvSpPr>
          <p:cNvPr id="8" name="Espace réservé du texte 7"/>
          <p:cNvSpPr>
            <a:spLocks noGrp="1"/>
          </p:cNvSpPr>
          <p:nvPr>
            <p:ph type="body" idx="4294967295"/>
          </p:nvPr>
        </p:nvSpPr>
        <p:spPr>
          <a:xfrm>
            <a:off x="254000" y="1460500"/>
            <a:ext cx="8889999" cy="4640263"/>
          </a:xfrm>
        </p:spPr>
        <p:txBody>
          <a:bodyPr>
            <a:noAutofit/>
          </a:bodyPr>
          <a:lstStyle/>
          <a:p>
            <a:pPr algn="ctr">
              <a:buNone/>
            </a:pPr>
            <a:r>
              <a:rPr lang="fr-FR" sz="2400" b="1" dirty="0" smtClean="0"/>
              <a:t>2 551 000 étudiants </a:t>
            </a:r>
            <a:r>
              <a:rPr lang="fr-FR" sz="2400" b="1" dirty="0" smtClean="0">
                <a:solidFill>
                  <a:srgbClr val="4F81BD"/>
                </a:solidFill>
              </a:rPr>
              <a:t>(dont 62% à l’université) :</a:t>
            </a:r>
          </a:p>
          <a:p>
            <a:pPr rtl="0" eaLnBrk="1" latinLnBrk="0" hangingPunct="1"/>
            <a:r>
              <a:rPr lang="fr-FR" sz="2000" dirty="0" smtClean="0">
                <a:solidFill>
                  <a:srgbClr val="4F81BD"/>
                </a:solidFill>
              </a:rPr>
              <a:t>74 </a:t>
            </a:r>
            <a:r>
              <a:rPr lang="fr-FR" sz="2000" kern="1200" dirty="0" smtClean="0">
                <a:solidFill>
                  <a:srgbClr val="4F81BD"/>
                </a:solidFill>
                <a:latin typeface="+mn-lt"/>
                <a:ea typeface="+mn-ea"/>
                <a:cs typeface="+mn-cs"/>
              </a:rPr>
              <a:t>universités </a:t>
            </a:r>
            <a:r>
              <a:rPr lang="fr-FR" sz="2000" kern="1200" dirty="0" smtClean="0">
                <a:solidFill>
                  <a:schemeClr val="tx1"/>
                </a:solidFill>
                <a:latin typeface="+mn-lt"/>
                <a:ea typeface="+mn-ea"/>
                <a:cs typeface="+mn-cs"/>
              </a:rPr>
              <a:t>(LMD + DUT + …) : 1 593 </a:t>
            </a:r>
            <a:r>
              <a:rPr lang="fr-FR" sz="2000" dirty="0" smtClean="0"/>
              <a:t>0</a:t>
            </a:r>
            <a:r>
              <a:rPr lang="fr-FR" sz="2000" kern="1200" dirty="0" smtClean="0">
                <a:solidFill>
                  <a:schemeClr val="tx1"/>
                </a:solidFill>
                <a:latin typeface="+mn-lt"/>
                <a:ea typeface="+mn-ea"/>
                <a:cs typeface="+mn-cs"/>
              </a:rPr>
              <a:t>00 étudiants</a:t>
            </a:r>
          </a:p>
          <a:p>
            <a:pPr rtl="0" eaLnBrk="1" latinLnBrk="0" hangingPunct="1"/>
            <a:r>
              <a:rPr lang="fr-FR" sz="2000" kern="1200" dirty="0" smtClean="0">
                <a:solidFill>
                  <a:schemeClr val="accent3">
                    <a:lumMod val="75000"/>
                  </a:schemeClr>
                </a:solidFill>
                <a:latin typeface="+mn-lt"/>
                <a:ea typeface="+mn-ea"/>
                <a:cs typeface="+mn-cs"/>
              </a:rPr>
              <a:t>140 écoles </a:t>
            </a:r>
            <a:r>
              <a:rPr lang="fr-FR" sz="2000" kern="1200" dirty="0" smtClean="0">
                <a:solidFill>
                  <a:schemeClr val="tx1"/>
                </a:solidFill>
                <a:latin typeface="+mn-lt"/>
                <a:ea typeface="+mn-ea"/>
                <a:cs typeface="+mn-cs"/>
              </a:rPr>
              <a:t>(ing, Mg.t, art, …) : 625 000 étudiants</a:t>
            </a:r>
          </a:p>
          <a:p>
            <a:pPr rtl="0" eaLnBrk="1" latinLnBrk="0" hangingPunct="1"/>
            <a:r>
              <a:rPr lang="fr-FR" sz="2000" kern="1200" dirty="0" smtClean="0">
                <a:solidFill>
                  <a:schemeClr val="accent2"/>
                </a:solidFill>
                <a:latin typeface="+mn-lt"/>
                <a:ea typeface="+mn-ea"/>
                <a:cs typeface="+mn-cs"/>
              </a:rPr>
              <a:t>+2000 lycées  </a:t>
            </a:r>
            <a:r>
              <a:rPr lang="fr-FR" sz="2000" kern="1200" dirty="0" smtClean="0">
                <a:solidFill>
                  <a:schemeClr val="tx1"/>
                </a:solidFill>
                <a:latin typeface="+mn-lt"/>
                <a:ea typeface="+mn-ea"/>
                <a:cs typeface="+mn-cs"/>
              </a:rPr>
              <a:t>CPGE, BTS (Bac+2) : 332 000 étudiants</a:t>
            </a:r>
          </a:p>
          <a:p>
            <a:pPr rtl="0" eaLnBrk="1" latinLnBrk="0" hangingPunct="1">
              <a:buNone/>
            </a:pPr>
            <a:endParaRPr lang="fr-FR" sz="2000" kern="1200" dirty="0" smtClean="0">
              <a:solidFill>
                <a:schemeClr val="tx1"/>
              </a:solidFill>
              <a:latin typeface="+mn-lt"/>
              <a:ea typeface="+mn-ea"/>
              <a:cs typeface="+mn-cs"/>
            </a:endParaRPr>
          </a:p>
          <a:p>
            <a:pPr algn="ctr" rtl="0" eaLnBrk="1" fontAlgn="auto" latinLnBrk="0" hangingPunct="1">
              <a:buNone/>
            </a:pPr>
            <a:r>
              <a:rPr lang="fr-FR" sz="2400" b="1" kern="1200" dirty="0" smtClean="0">
                <a:solidFill>
                  <a:srgbClr val="000000"/>
                </a:solidFill>
                <a:latin typeface="+mn-lt"/>
                <a:ea typeface="+mn-ea"/>
                <a:cs typeface="+mn-cs"/>
              </a:rPr>
              <a:t>199 600 personnels du ministère de l’ES </a:t>
            </a:r>
            <a:r>
              <a:rPr lang="fr-FR" sz="2400" b="1" kern="1200" dirty="0" smtClean="0">
                <a:solidFill>
                  <a:schemeClr val="accent1"/>
                </a:solidFill>
                <a:latin typeface="+mn-lt"/>
                <a:ea typeface="+mn-ea"/>
                <a:cs typeface="+mn-cs"/>
              </a:rPr>
              <a:t>(dont 100 800 enseignants) :</a:t>
            </a:r>
          </a:p>
          <a:p>
            <a:r>
              <a:rPr lang="fr-FR" sz="2000" dirty="0" smtClean="0">
                <a:solidFill>
                  <a:schemeClr val="tx1"/>
                </a:solidFill>
              </a:rPr>
              <a:t>57 000 enseignants-chercheurs </a:t>
            </a:r>
            <a:r>
              <a:rPr lang="fr-FR" sz="2000" dirty="0" smtClean="0"/>
              <a:t>(recrutés à 34,5 ans, </a:t>
            </a:r>
            <a:r>
              <a:rPr lang="fr-FR" sz="2000" dirty="0" smtClean="0">
                <a:solidFill>
                  <a:srgbClr val="C0504D"/>
                </a:solidFill>
              </a:rPr>
              <a:t>38% de femmes</a:t>
            </a:r>
            <a:r>
              <a:rPr lang="fr-FR" sz="2000" dirty="0" smtClean="0"/>
              <a:t>)</a:t>
            </a:r>
          </a:p>
          <a:p>
            <a:r>
              <a:rPr lang="fr-FR" sz="2000" dirty="0" smtClean="0">
                <a:solidFill>
                  <a:schemeClr val="tx1"/>
                </a:solidFill>
              </a:rPr>
              <a:t>13 200 enseignants </a:t>
            </a:r>
            <a:r>
              <a:rPr lang="fr-FR" sz="2000" dirty="0" smtClean="0"/>
              <a:t>(53% PRAG + 45% PRCE + 2%)</a:t>
            </a:r>
          </a:p>
          <a:p>
            <a:r>
              <a:rPr lang="fr-FR" sz="2000" dirty="0" smtClean="0">
                <a:solidFill>
                  <a:schemeClr val="tx1"/>
                </a:solidFill>
              </a:rPr>
              <a:t>30 600 enseignants non titulaires </a:t>
            </a:r>
            <a:r>
              <a:rPr lang="fr-FR" sz="2000" dirty="0" smtClean="0"/>
              <a:t>(soit 30% et </a:t>
            </a:r>
            <a:r>
              <a:rPr lang="fr-FR" sz="2000" dirty="0" smtClean="0">
                <a:solidFill>
                  <a:schemeClr val="accent2"/>
                </a:solidFill>
              </a:rPr>
              <a:t>44% de femmes</a:t>
            </a:r>
            <a:r>
              <a:rPr lang="fr-FR" sz="2000" dirty="0" smtClean="0"/>
              <a:t>)</a:t>
            </a:r>
          </a:p>
          <a:p>
            <a:r>
              <a:rPr lang="fr-FR" sz="2000" dirty="0" smtClean="0">
                <a:solidFill>
                  <a:schemeClr val="tx1"/>
                </a:solidFill>
              </a:rPr>
              <a:t>98 800 autres personnels </a:t>
            </a:r>
            <a:r>
              <a:rPr lang="fr-FR" sz="2000" dirty="0" smtClean="0"/>
              <a:t>(dont 40% ANT et </a:t>
            </a:r>
            <a:r>
              <a:rPr lang="fr-FR" sz="2000" dirty="0" smtClean="0">
                <a:solidFill>
                  <a:srgbClr val="C0504D"/>
                </a:solidFill>
              </a:rPr>
              <a:t>64% de femmes</a:t>
            </a:r>
            <a:r>
              <a:rPr lang="fr-FR" sz="2000" dirty="0" smtClean="0"/>
              <a:t>)</a:t>
            </a:r>
          </a:p>
          <a:p>
            <a:pPr>
              <a:buNone/>
            </a:pPr>
            <a:r>
              <a:rPr lang="fr-FR" sz="2000" dirty="0" smtClean="0">
                <a:solidFill>
                  <a:schemeClr val="tx1"/>
                </a:solidFill>
              </a:rPr>
              <a:t>+ Plus de 130 000 vacataires</a:t>
            </a:r>
          </a:p>
          <a:p>
            <a:pPr algn="r">
              <a:buNone/>
            </a:pPr>
            <a:r>
              <a:rPr lang="fr-FR" sz="1200" dirty="0" smtClean="0"/>
              <a:t>[sources : Bilan social 2015 et  DEPP MENESR 2016]</a:t>
            </a:r>
          </a:p>
        </p:txBody>
      </p:sp>
      <p:pic>
        <p:nvPicPr>
          <p:cNvPr id="9" name="Image 8" descr="Capture d’écran 2017-05-06 à 14.10.36.png"/>
          <p:cNvPicPr>
            <a:picLocks noChangeAspect="1"/>
          </p:cNvPicPr>
          <p:nvPr/>
        </p:nvPicPr>
        <p:blipFill>
          <a:blip r:embed="rId4"/>
          <a:stretch>
            <a:fillRect/>
          </a:stretch>
        </p:blipFill>
        <p:spPr>
          <a:xfrm>
            <a:off x="6534775" y="1822450"/>
            <a:ext cx="2444126" cy="1338346"/>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pPr marL="342900" marR="0" lvl="0" indent="-342900" algn="r" defTabSz="457200" rtl="0" eaLnBrk="1" fontAlgn="auto" latinLnBrk="0" hangingPunct="1">
              <a:lnSpc>
                <a:spcPct val="100000"/>
              </a:lnSpc>
              <a:spcBef>
                <a:spcPct val="20000"/>
              </a:spcBef>
              <a:spcAft>
                <a:spcPts val="0"/>
              </a:spcAft>
              <a:buClrTx/>
              <a:buSzTx/>
              <a:buFont typeface="Arial"/>
              <a:buNone/>
              <a:tabLst/>
              <a:defRPr/>
            </a:pPr>
            <a:r>
              <a:rPr lang="fr-FR" sz="3200" kern="1200" dirty="0" smtClean="0">
                <a:solidFill>
                  <a:srgbClr val="C02B20"/>
                </a:solidFill>
                <a:latin typeface="+mn-lt"/>
                <a:ea typeface="+mn-ea"/>
                <a:cs typeface="+mn-cs"/>
              </a:rPr>
              <a:t>Évolution du nombre d’étudiants de 2009 à 2016</a:t>
            </a:r>
            <a:endParaRPr lang="fr-FR" dirty="0">
              <a:solidFill>
                <a:srgbClr val="C02B20"/>
              </a:solidFill>
            </a:endParaRPr>
          </a:p>
        </p:txBody>
      </p:sp>
      <p:sp>
        <p:nvSpPr>
          <p:cNvPr id="2" name="Espace réservé du numéro de diapositive 1"/>
          <p:cNvSpPr>
            <a:spLocks noGrp="1"/>
          </p:cNvSpPr>
          <p:nvPr>
            <p:ph type="sldNum" sz="quarter" idx="12"/>
          </p:nvPr>
        </p:nvSpPr>
        <p:spPr/>
        <p:txBody>
          <a:bodyPr/>
          <a:lstStyle/>
          <a:p>
            <a:pPr>
              <a:defRPr/>
            </a:pPr>
            <a:fld id="{89E348E8-B44D-4E49-80E2-DD9AD8661FA1}" type="slidenum">
              <a:rPr lang="fr-FR" smtClean="0"/>
              <a:pPr>
                <a:defRPr/>
              </a:pPr>
              <a:t>5</a:t>
            </a:fld>
            <a:endParaRPr lang="fr-FR" dirty="0"/>
          </a:p>
        </p:txBody>
      </p:sp>
      <p:pic>
        <p:nvPicPr>
          <p:cNvPr id="5" name="Image 4" descr="Capture d’écran 2017-05-06 à 13.36.17.png"/>
          <p:cNvPicPr>
            <a:picLocks noChangeAspect="1"/>
          </p:cNvPicPr>
          <p:nvPr/>
        </p:nvPicPr>
        <p:blipFill>
          <a:blip r:embed="rId3"/>
          <a:stretch>
            <a:fillRect/>
          </a:stretch>
        </p:blipFill>
        <p:spPr>
          <a:xfrm>
            <a:off x="151998" y="769907"/>
            <a:ext cx="4887028" cy="2984500"/>
          </a:xfrm>
          <a:prstGeom prst="rect">
            <a:avLst/>
          </a:prstGeom>
        </p:spPr>
      </p:pic>
      <p:pic>
        <p:nvPicPr>
          <p:cNvPr id="6" name="Image 5" descr="PastedGraphic-2.pdf"/>
          <p:cNvPicPr>
            <a:picLocks noChangeAspect="1"/>
          </p:cNvPicPr>
          <p:nvPr/>
        </p:nvPicPr>
        <mc:AlternateContent>
          <mc:Choice xmlns:ma="http://schemas.microsoft.com/office/mac/drawingml/2008/main" Requires="ma">
            <p:blipFill>
              <a:blip r:embed="rId4"/>
              <a:stretch>
                <a:fillRect/>
              </a:stretch>
            </p:blipFill>
          </mc:Choice>
          <mc:Fallback>
            <p:blipFill>
              <a:blip r:embed="rId5"/>
              <a:stretch>
                <a:fillRect/>
              </a:stretch>
            </p:blipFill>
          </mc:Fallback>
        </mc:AlternateContent>
        <p:spPr>
          <a:xfrm>
            <a:off x="5039026" y="3035300"/>
            <a:ext cx="3939873" cy="3213100"/>
          </a:xfrm>
          <a:prstGeom prst="rect">
            <a:avLst/>
          </a:prstGeom>
        </p:spPr>
      </p:pic>
      <p:sp>
        <p:nvSpPr>
          <p:cNvPr id="7" name="Espace réservé du texte 6"/>
          <p:cNvSpPr>
            <a:spLocks noGrp="1"/>
          </p:cNvSpPr>
          <p:nvPr>
            <p:ph type="body" idx="4294967295"/>
          </p:nvPr>
        </p:nvSpPr>
        <p:spPr>
          <a:xfrm>
            <a:off x="5372099" y="858837"/>
            <a:ext cx="3771899" cy="2176463"/>
          </a:xfrm>
        </p:spPr>
        <p:txBody>
          <a:bodyPr>
            <a:noAutofit/>
          </a:bodyPr>
          <a:lstStyle/>
          <a:p>
            <a:pPr>
              <a:buNone/>
            </a:pPr>
            <a:r>
              <a:rPr lang="fr-FR" sz="2400" dirty="0" smtClean="0"/>
              <a:t>+230 000 étudiants (+10%) </a:t>
            </a:r>
          </a:p>
          <a:p>
            <a:pPr>
              <a:buNone/>
            </a:pPr>
            <a:r>
              <a:rPr lang="fr-FR" sz="2400" dirty="0" smtClean="0"/>
              <a:t>dont +70 000 à l’université (+5%)</a:t>
            </a:r>
          </a:p>
        </p:txBody>
      </p:sp>
      <p:sp>
        <p:nvSpPr>
          <p:cNvPr id="8" name="Espace réservé du texte 6"/>
          <p:cNvSpPr txBox="1">
            <a:spLocks/>
          </p:cNvSpPr>
          <p:nvPr/>
        </p:nvSpPr>
        <p:spPr>
          <a:xfrm>
            <a:off x="317500" y="3983037"/>
            <a:ext cx="4721525" cy="2176463"/>
          </a:xfrm>
          <a:prstGeom prst="rect">
            <a:avLst/>
          </a:prstGeom>
        </p:spPr>
        <p:txBody>
          <a:bodyPr vert="horz" lIns="91440" tIns="45720" rIns="91440" bIns="45720" rtlCol="0">
            <a:noAutofit/>
          </a:bodyPr>
          <a:lstStyle/>
          <a:p>
            <a:pPr marL="342900" marR="0" lvl="0" indent="-342900" algn="l" defTabSz="457200" rtl="0" eaLnBrk="1" fontAlgn="auto" latinLnBrk="0" hangingPunct="1">
              <a:lnSpc>
                <a:spcPct val="100000"/>
              </a:lnSpc>
              <a:spcBef>
                <a:spcPct val="20000"/>
              </a:spcBef>
              <a:spcAft>
                <a:spcPts val="0"/>
              </a:spcAft>
              <a:buClrTx/>
              <a:buSzTx/>
              <a:tabLst/>
              <a:defRPr/>
            </a:pPr>
            <a:r>
              <a:rPr lang="fr-FR" sz="2400" dirty="0" smtClean="0">
                <a:solidFill>
                  <a:srgbClr val="C02B20"/>
                </a:solidFill>
              </a:rPr>
              <a:t>… e</a:t>
            </a:r>
            <a:r>
              <a:rPr kumimoji="0" lang="fr-FR" sz="2400" b="0" i="0" u="none" strike="noStrike" kern="1200" cap="none" spc="0" normalizeH="0" baseline="0" noProof="0" dirty="0" smtClean="0">
                <a:ln>
                  <a:noFill/>
                </a:ln>
                <a:solidFill>
                  <a:srgbClr val="C02B20"/>
                </a:solidFill>
                <a:effectLst/>
                <a:uLnTx/>
                <a:uFillTx/>
                <a:latin typeface="+mn-lt"/>
                <a:ea typeface="+mn-ea"/>
                <a:cs typeface="+mn-cs"/>
              </a:rPr>
              <a:t>t du nombre de personnels</a:t>
            </a:r>
            <a:r>
              <a:rPr kumimoji="0" lang="fr-FR" sz="2400" b="0" i="0" u="none" strike="noStrike" kern="1200" cap="none" spc="0" normalizeH="0" noProof="0" dirty="0" smtClean="0">
                <a:ln>
                  <a:noFill/>
                </a:ln>
                <a:solidFill>
                  <a:srgbClr val="C02B20"/>
                </a:solidFill>
                <a:effectLst/>
                <a:uLnTx/>
                <a:uFillTx/>
                <a:latin typeface="+mn-lt"/>
                <a:ea typeface="+mn-ea"/>
                <a:cs typeface="+mn-cs"/>
              </a:rPr>
              <a:t> e</a:t>
            </a:r>
            <a:r>
              <a:rPr kumimoji="0" lang="fr-FR" sz="2400" b="0" i="0" u="none" strike="noStrike" kern="1200" cap="none" spc="0" normalizeH="0" baseline="0" noProof="0" dirty="0" smtClean="0">
                <a:ln>
                  <a:noFill/>
                </a:ln>
                <a:solidFill>
                  <a:srgbClr val="C02B20"/>
                </a:solidFill>
                <a:effectLst/>
                <a:uLnTx/>
                <a:uFillTx/>
                <a:latin typeface="+mn-lt"/>
                <a:ea typeface="+mn-ea"/>
                <a:cs typeface="+mn-cs"/>
              </a:rPr>
              <a:t>ntre 2009 et 2015 :</a:t>
            </a:r>
          </a:p>
          <a:p>
            <a:pPr marL="342900" marR="0" lvl="0" indent="-342900" algn="l" defTabSz="457200" rtl="0" eaLnBrk="1" fontAlgn="auto" latinLnBrk="0" hangingPunct="1">
              <a:lnSpc>
                <a:spcPct val="100000"/>
              </a:lnSpc>
              <a:spcBef>
                <a:spcPct val="20000"/>
              </a:spcBef>
              <a:spcAft>
                <a:spcPts val="0"/>
              </a:spcAft>
              <a:buClrTx/>
              <a:buSzTx/>
              <a:tabLst/>
              <a:defRPr/>
            </a:pPr>
            <a:r>
              <a:rPr kumimoji="0" lang="fr-FR" sz="2400" b="0" i="0" u="none" strike="noStrike" kern="1200" cap="none" spc="0" normalizeH="0" baseline="0" noProof="0" dirty="0" smtClean="0">
                <a:ln>
                  <a:noFill/>
                </a:ln>
                <a:solidFill>
                  <a:schemeClr val="tx1"/>
                </a:solidFill>
                <a:effectLst/>
                <a:uLnTx/>
                <a:uFillTx/>
                <a:latin typeface="+mn-lt"/>
                <a:ea typeface="+mn-ea"/>
                <a:cs typeface="+mn-cs"/>
              </a:rPr>
              <a:t>-7 150 titulaires dont -1100 recrutements d’EC publiés par an</a:t>
            </a:r>
          </a:p>
          <a:p>
            <a:pPr marL="342900" marR="0" lvl="0" indent="-342900" algn="l" defTabSz="457200" rtl="0" eaLnBrk="1" fontAlgn="auto" latinLnBrk="0" hangingPunct="1">
              <a:lnSpc>
                <a:spcPct val="100000"/>
              </a:lnSpc>
              <a:spcBef>
                <a:spcPct val="20000"/>
              </a:spcBef>
              <a:spcAft>
                <a:spcPts val="0"/>
              </a:spcAft>
              <a:buClrTx/>
              <a:buSzTx/>
              <a:tabLst/>
              <a:defRPr/>
            </a:pPr>
            <a:r>
              <a:rPr kumimoji="0" lang="fr-FR" sz="2400" b="0" i="0" u="none" strike="noStrike" kern="1200" cap="none" spc="0" normalizeH="0" baseline="0" noProof="0" dirty="0" smtClean="0">
                <a:ln>
                  <a:noFill/>
                </a:ln>
                <a:solidFill>
                  <a:schemeClr val="tx1"/>
                </a:solidFill>
                <a:effectLst/>
                <a:uLnTx/>
                <a:uFillTx/>
                <a:latin typeface="+mn-lt"/>
                <a:ea typeface="+mn-ea"/>
                <a:cs typeface="+mn-cs"/>
              </a:rPr>
              <a:t>+13 600 contractuels</a:t>
            </a:r>
          </a:p>
          <a:p>
            <a:pPr marL="342900" marR="0" lvl="0" indent="-342900" algn="l" defTabSz="457200" rtl="0" eaLnBrk="1" fontAlgn="auto" latinLnBrk="0" hangingPunct="1">
              <a:lnSpc>
                <a:spcPct val="100000"/>
              </a:lnSpc>
              <a:spcBef>
                <a:spcPct val="20000"/>
              </a:spcBef>
              <a:spcAft>
                <a:spcPts val="0"/>
              </a:spcAft>
              <a:buClrTx/>
              <a:buSzTx/>
              <a:tabLst/>
              <a:defRPr/>
            </a:pPr>
            <a:endParaRPr kumimoji="0" lang="fr-FR"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457200" rtl="0" eaLnBrk="1" fontAlgn="auto" latinLnBrk="0" hangingPunct="1">
              <a:lnSpc>
                <a:spcPct val="100000"/>
              </a:lnSpc>
              <a:spcBef>
                <a:spcPct val="20000"/>
              </a:spcBef>
              <a:spcAft>
                <a:spcPts val="0"/>
              </a:spcAft>
              <a:buClrTx/>
              <a:buSzTx/>
              <a:tabLst/>
              <a:defRPr/>
            </a:pPr>
            <a:endParaRPr kumimoji="0" lang="fr-FR" sz="24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pPr lvl="0" rtl="0" eaLnBrk="1" latinLnBrk="0" hangingPunct="1"/>
            <a:r>
              <a:rPr lang="fr-FR" sz="3200" kern="1200" dirty="0" smtClean="0">
                <a:solidFill>
                  <a:srgbClr val="C02B20"/>
                </a:solidFill>
                <a:latin typeface="+mn-lt"/>
                <a:ea typeface="+mn-ea"/>
                <a:cs typeface="+mn-cs"/>
              </a:rPr>
              <a:t>Financement de l’ESR en 2015 (30Md€)</a:t>
            </a:r>
            <a:endParaRPr lang="fr-FR" dirty="0">
              <a:solidFill>
                <a:srgbClr val="C02B20"/>
              </a:solidFill>
            </a:endParaRPr>
          </a:p>
        </p:txBody>
      </p:sp>
      <p:sp>
        <p:nvSpPr>
          <p:cNvPr id="2" name="Espace réservé du numéro de diapositive 1"/>
          <p:cNvSpPr>
            <a:spLocks noGrp="1"/>
          </p:cNvSpPr>
          <p:nvPr>
            <p:ph type="sldNum" sz="quarter" idx="11"/>
          </p:nvPr>
        </p:nvSpPr>
        <p:spPr/>
        <p:txBody>
          <a:bodyPr/>
          <a:lstStyle/>
          <a:p>
            <a:pPr>
              <a:defRPr/>
            </a:pPr>
            <a:fld id="{89E348E8-B44D-4E49-80E2-DD9AD8661FA1}" type="slidenum">
              <a:rPr lang="fr-FR" smtClean="0"/>
              <a:pPr>
                <a:defRPr/>
              </a:pPr>
              <a:t>6</a:t>
            </a:fld>
            <a:endParaRPr lang="fr-FR" dirty="0"/>
          </a:p>
        </p:txBody>
      </p:sp>
      <p:pic>
        <p:nvPicPr>
          <p:cNvPr id="5" name="Image 4" descr="Capture d’écran 2017-05-06 à 16.24.33.png"/>
          <p:cNvPicPr>
            <a:picLocks noChangeAspect="1"/>
          </p:cNvPicPr>
          <p:nvPr/>
        </p:nvPicPr>
        <p:blipFill>
          <a:blip r:embed="rId3"/>
          <a:stretch>
            <a:fillRect/>
          </a:stretch>
        </p:blipFill>
        <p:spPr>
          <a:xfrm>
            <a:off x="4191000" y="3200485"/>
            <a:ext cx="4953000" cy="2970671"/>
          </a:xfrm>
          <a:prstGeom prst="rect">
            <a:avLst/>
          </a:prstGeom>
        </p:spPr>
      </p:pic>
      <p:pic>
        <p:nvPicPr>
          <p:cNvPr id="6" name="Image 5" descr="Capture d’écran 2017-05-06 à 16.26.03.png"/>
          <p:cNvPicPr>
            <a:picLocks noChangeAspect="1"/>
          </p:cNvPicPr>
          <p:nvPr/>
        </p:nvPicPr>
        <p:blipFill>
          <a:blip r:embed="rId4"/>
          <a:srcRect r="35210"/>
          <a:stretch>
            <a:fillRect/>
          </a:stretch>
        </p:blipFill>
        <p:spPr>
          <a:xfrm>
            <a:off x="4025899" y="785616"/>
            <a:ext cx="3276601" cy="2491069"/>
          </a:xfrm>
          <a:prstGeom prst="rect">
            <a:avLst/>
          </a:prstGeom>
        </p:spPr>
      </p:pic>
      <p:pic>
        <p:nvPicPr>
          <p:cNvPr id="7" name="Image 6" descr="Capture d’écran 2017-05-06 à 16.38.31.png"/>
          <p:cNvPicPr>
            <a:picLocks noChangeAspect="1"/>
          </p:cNvPicPr>
          <p:nvPr/>
        </p:nvPicPr>
        <p:blipFill>
          <a:blip r:embed="rId5"/>
          <a:stretch>
            <a:fillRect/>
          </a:stretch>
        </p:blipFill>
        <p:spPr>
          <a:xfrm>
            <a:off x="22229" y="785616"/>
            <a:ext cx="4026540" cy="2156264"/>
          </a:xfrm>
          <a:prstGeom prst="rect">
            <a:avLst/>
          </a:prstGeom>
        </p:spPr>
      </p:pic>
      <p:sp>
        <p:nvSpPr>
          <p:cNvPr id="8" name="Espace réservé du texte 7"/>
          <p:cNvSpPr>
            <a:spLocks noGrp="1"/>
          </p:cNvSpPr>
          <p:nvPr>
            <p:ph type="body" idx="4294967295"/>
          </p:nvPr>
        </p:nvSpPr>
        <p:spPr>
          <a:xfrm>
            <a:off x="457200" y="3492500"/>
            <a:ext cx="3591569" cy="2633663"/>
          </a:xfrm>
        </p:spPr>
        <p:txBody>
          <a:bodyPr/>
          <a:lstStyle/>
          <a:p>
            <a:r>
              <a:rPr lang="fr-FR" dirty="0" smtClean="0"/>
              <a:t>50 % de l’État</a:t>
            </a:r>
          </a:p>
          <a:p>
            <a:r>
              <a:rPr lang="fr-FR" dirty="0" smtClean="0"/>
              <a:t>81</a:t>
            </a:r>
            <a:r>
              <a:rPr lang="fr-FR" baseline="0" dirty="0" smtClean="0"/>
              <a:t> % de financements publics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a:xfrm>
            <a:off x="0" y="101600"/>
            <a:ext cx="9144000" cy="785616"/>
          </a:xfrm>
        </p:spPr>
        <p:txBody>
          <a:bodyPr>
            <a:normAutofit fontScale="90000"/>
          </a:bodyPr>
          <a:lstStyle/>
          <a:p>
            <a:r>
              <a:rPr lang="fr-FR" dirty="0" smtClean="0"/>
              <a:t>Financement</a:t>
            </a:r>
            <a:r>
              <a:rPr lang="fr-FR" baseline="0" dirty="0" smtClean="0"/>
              <a:t> de l’ESR en part de PIB </a:t>
            </a:r>
            <a:br>
              <a:rPr lang="fr-FR" baseline="0" dirty="0" smtClean="0"/>
            </a:br>
            <a:r>
              <a:rPr lang="fr-FR" baseline="0" dirty="0" smtClean="0"/>
              <a:t>et par étudiants</a:t>
            </a:r>
            <a:endParaRPr lang="fr-FR" dirty="0"/>
          </a:p>
        </p:txBody>
      </p:sp>
      <p:sp>
        <p:nvSpPr>
          <p:cNvPr id="3" name="Espace réservé du numéro de diapositive 2"/>
          <p:cNvSpPr>
            <a:spLocks noGrp="1"/>
          </p:cNvSpPr>
          <p:nvPr>
            <p:ph type="sldNum" sz="quarter" idx="11"/>
          </p:nvPr>
        </p:nvSpPr>
        <p:spPr/>
        <p:txBody>
          <a:bodyPr/>
          <a:lstStyle/>
          <a:p>
            <a:fld id="{B7726BB1-BEC8-5848-A8CE-38A28714AB50}" type="slidenum">
              <a:rPr lang="fr-FR" smtClean="0"/>
              <a:pPr/>
              <a:t>7</a:t>
            </a:fld>
            <a:endParaRPr lang="fr-FR" dirty="0"/>
          </a:p>
        </p:txBody>
      </p:sp>
      <p:sp>
        <p:nvSpPr>
          <p:cNvPr id="4" name="Espace réservé du texte 3"/>
          <p:cNvSpPr>
            <a:spLocks noGrp="1"/>
          </p:cNvSpPr>
          <p:nvPr>
            <p:ph type="body" idx="4294967295"/>
          </p:nvPr>
        </p:nvSpPr>
        <p:spPr>
          <a:xfrm>
            <a:off x="190500" y="3966349"/>
            <a:ext cx="8699500" cy="2274113"/>
          </a:xfrm>
        </p:spPr>
        <p:txBody>
          <a:bodyPr>
            <a:normAutofit/>
          </a:bodyPr>
          <a:lstStyle/>
          <a:p>
            <a:pPr>
              <a:spcAft>
                <a:spcPts val="1200"/>
              </a:spcAft>
            </a:pPr>
            <a:r>
              <a:rPr lang="fr-FR" sz="1800" dirty="0" smtClean="0"/>
              <a:t>Depuis 2009, </a:t>
            </a:r>
            <a:r>
              <a:rPr lang="fr-FR" sz="1800" b="1" dirty="0" smtClean="0">
                <a:solidFill>
                  <a:schemeClr val="bg2">
                    <a:lumMod val="50000"/>
                  </a:schemeClr>
                </a:solidFill>
              </a:rPr>
              <a:t>la dépense intérieur d’éducation pour l’enseignement supérieur </a:t>
            </a:r>
            <a:r>
              <a:rPr lang="fr-FR" sz="1800" dirty="0" smtClean="0"/>
              <a:t>(DIE ES) </a:t>
            </a:r>
            <a:r>
              <a:rPr lang="fr-FR" sz="1800" b="1" dirty="0" smtClean="0">
                <a:solidFill>
                  <a:srgbClr val="948A54"/>
                </a:solidFill>
              </a:rPr>
              <a:t>stagne </a:t>
            </a:r>
            <a:r>
              <a:rPr lang="fr-FR" sz="1800" dirty="0" smtClean="0"/>
              <a:t>en part de PIB alors que le nombre d’étudiants à progressé de 10%!</a:t>
            </a:r>
          </a:p>
          <a:p>
            <a:pPr>
              <a:spcAft>
                <a:spcPts val="1200"/>
              </a:spcAft>
            </a:pPr>
            <a:r>
              <a:rPr lang="fr-FR" sz="1800" dirty="0" smtClean="0"/>
              <a:t>Entre 2014 et 2015 </a:t>
            </a:r>
            <a:r>
              <a:rPr lang="fr-FR" sz="1800" b="1" dirty="0" smtClean="0">
                <a:solidFill>
                  <a:schemeClr val="accent5">
                    <a:lumMod val="75000"/>
                  </a:schemeClr>
                </a:solidFill>
              </a:rPr>
              <a:t>la dépense moyenne par étudiant a baissé </a:t>
            </a:r>
            <a:r>
              <a:rPr lang="fr-FR" sz="1800" dirty="0" smtClean="0"/>
              <a:t>de 11 760€ à 11 680€</a:t>
            </a:r>
          </a:p>
          <a:p>
            <a:pPr>
              <a:spcAft>
                <a:spcPts val="1200"/>
              </a:spcAft>
            </a:pPr>
            <a:r>
              <a:rPr lang="fr-FR" sz="1800" dirty="0" smtClean="0"/>
              <a:t>Essentiellement à l’université (-3,8%) car </a:t>
            </a:r>
            <a:r>
              <a:rPr lang="fr-FR" sz="1800" b="1" dirty="0" smtClean="0">
                <a:solidFill>
                  <a:srgbClr val="C0504D"/>
                </a:solidFill>
              </a:rPr>
              <a:t>les </a:t>
            </a:r>
            <a:r>
              <a:rPr lang="fr-FR" sz="1800" b="1" dirty="0" smtClean="0">
                <a:solidFill>
                  <a:schemeClr val="accent2"/>
                </a:solidFill>
              </a:rPr>
              <a:t>financements sont très inégalitaires</a:t>
            </a:r>
          </a:p>
          <a:p>
            <a:pPr>
              <a:spcAft>
                <a:spcPts val="1200"/>
              </a:spcAft>
            </a:pPr>
            <a:r>
              <a:rPr lang="fr-FR" sz="1800" dirty="0" smtClean="0"/>
              <a:t>Pour les écoles la dépense par étudiant est de 20 000€ et peut atteindre 60k€!</a:t>
            </a:r>
            <a:endParaRPr lang="fr-FR" sz="1800" dirty="0"/>
          </a:p>
        </p:txBody>
      </p:sp>
      <p:pic>
        <p:nvPicPr>
          <p:cNvPr id="6" name="Image 5" descr="Capture d’écran 2017-05-06 à 16.26.17.png"/>
          <p:cNvPicPr>
            <a:picLocks noChangeAspect="1"/>
          </p:cNvPicPr>
          <p:nvPr/>
        </p:nvPicPr>
        <p:blipFill>
          <a:blip r:embed="rId3"/>
          <a:srcRect t="13421"/>
          <a:stretch>
            <a:fillRect/>
          </a:stretch>
        </p:blipFill>
        <p:spPr>
          <a:xfrm>
            <a:off x="0" y="1052316"/>
            <a:ext cx="5930900" cy="2814968"/>
          </a:xfrm>
          <a:prstGeom prst="rect">
            <a:avLst/>
          </a:prstGeom>
        </p:spPr>
      </p:pic>
      <p:pic>
        <p:nvPicPr>
          <p:cNvPr id="8" name="Image 7" descr="Capture d’écran 2017-05-06 à 21.40.07.png"/>
          <p:cNvPicPr>
            <a:picLocks noChangeAspect="1"/>
          </p:cNvPicPr>
          <p:nvPr/>
        </p:nvPicPr>
        <p:blipFill>
          <a:blip r:embed="rId4"/>
          <a:stretch>
            <a:fillRect/>
          </a:stretch>
        </p:blipFill>
        <p:spPr>
          <a:xfrm>
            <a:off x="6108302" y="1117600"/>
            <a:ext cx="2904740" cy="2703316"/>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re 2"/>
          <p:cNvSpPr>
            <a:spLocks noGrp="1"/>
          </p:cNvSpPr>
          <p:nvPr>
            <p:ph type="title"/>
          </p:nvPr>
        </p:nvSpPr>
        <p:spPr/>
        <p:txBody>
          <a:bodyPr>
            <a:normAutofit fontScale="90000"/>
          </a:bodyPr>
          <a:lstStyle/>
          <a:p>
            <a:pPr lvl="0" rtl="0" eaLnBrk="1" latinLnBrk="0" hangingPunct="1"/>
            <a:r>
              <a:rPr lang="fr-FR" sz="4400" kern="1200" dirty="0" smtClean="0">
                <a:solidFill>
                  <a:srgbClr val="D40C2A"/>
                </a:solidFill>
                <a:latin typeface="+mj-lt"/>
                <a:ea typeface="+mj-ea"/>
                <a:cs typeface="+mj-cs"/>
              </a:rPr>
              <a:t>Comparaisons internationales de l’</a:t>
            </a:r>
            <a:r>
              <a:rPr lang="fr-FR" sz="4400" kern="1200" baseline="0" dirty="0" smtClean="0">
                <a:solidFill>
                  <a:srgbClr val="D40C2A"/>
                </a:solidFill>
                <a:latin typeface="+mj-lt"/>
                <a:ea typeface="+mj-ea"/>
                <a:cs typeface="+mj-cs"/>
              </a:rPr>
              <a:t> </a:t>
            </a:r>
            <a:r>
              <a:rPr lang="fr-FR" sz="4400" kern="1200" dirty="0" smtClean="0">
                <a:solidFill>
                  <a:srgbClr val="D40C2A"/>
                </a:solidFill>
                <a:latin typeface="+mj-lt"/>
                <a:ea typeface="+mj-ea"/>
                <a:cs typeface="+mj-cs"/>
              </a:rPr>
              <a:t>OCDE</a:t>
            </a:r>
            <a:r>
              <a:rPr lang="fr-FR" dirty="0" smtClean="0"/>
              <a:t> </a:t>
            </a:r>
            <a:endParaRPr lang="fr-FR" dirty="0"/>
          </a:p>
        </p:txBody>
      </p:sp>
      <p:sp>
        <p:nvSpPr>
          <p:cNvPr id="2" name="Espace réservé du numéro de diapositive 1"/>
          <p:cNvSpPr>
            <a:spLocks noGrp="1"/>
          </p:cNvSpPr>
          <p:nvPr>
            <p:ph type="sldNum" sz="quarter" idx="11"/>
          </p:nvPr>
        </p:nvSpPr>
        <p:spPr/>
        <p:txBody>
          <a:bodyPr/>
          <a:lstStyle/>
          <a:p>
            <a:pPr>
              <a:defRPr/>
            </a:pPr>
            <a:fld id="{89E348E8-B44D-4E49-80E2-DD9AD8661FA1}" type="slidenum">
              <a:rPr lang="fr-FR" smtClean="0"/>
              <a:pPr>
                <a:defRPr/>
              </a:pPr>
              <a:t>8</a:t>
            </a:fld>
            <a:endParaRPr lang="fr-FR" dirty="0"/>
          </a:p>
        </p:txBody>
      </p:sp>
      <p:pic>
        <p:nvPicPr>
          <p:cNvPr id="6" name="Image 5" descr="dépense par étudiant Comparatif Internat.png"/>
          <p:cNvPicPr>
            <a:picLocks noChangeAspect="1"/>
          </p:cNvPicPr>
          <p:nvPr/>
        </p:nvPicPr>
        <p:blipFill>
          <a:blip r:embed="rId3"/>
          <a:stretch>
            <a:fillRect/>
          </a:stretch>
        </p:blipFill>
        <p:spPr>
          <a:xfrm>
            <a:off x="0" y="843547"/>
            <a:ext cx="9144000" cy="5374105"/>
          </a:xfrm>
          <a:prstGeom prst="rect">
            <a:avLst/>
          </a:prstGeom>
        </p:spPr>
      </p:pic>
      <p:sp>
        <p:nvSpPr>
          <p:cNvPr id="7" name="Rectangle 6"/>
          <p:cNvSpPr/>
          <p:nvPr/>
        </p:nvSpPr>
        <p:spPr>
          <a:xfrm>
            <a:off x="22229" y="843547"/>
            <a:ext cx="1120771" cy="27405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re 3"/>
          <p:cNvSpPr>
            <a:spLocks noGrp="1"/>
          </p:cNvSpPr>
          <p:nvPr>
            <p:ph type="title"/>
          </p:nvPr>
        </p:nvSpPr>
        <p:spPr>
          <a:xfrm>
            <a:off x="0" y="0"/>
            <a:ext cx="8839200" cy="828664"/>
          </a:xfrm>
        </p:spPr>
        <p:txBody>
          <a:bodyPr>
            <a:normAutofit fontScale="90000"/>
          </a:bodyPr>
          <a:lstStyle/>
          <a:p>
            <a:pPr lvl="0"/>
            <a:r>
              <a:rPr lang="fr-FR" sz="3200" dirty="0" smtClean="0">
                <a:solidFill>
                  <a:srgbClr val="C02B20"/>
                </a:solidFill>
              </a:rPr>
              <a:t>Objectifs et stratégies des gouvernements </a:t>
            </a:r>
            <a:br>
              <a:rPr lang="fr-FR" sz="3200" dirty="0" smtClean="0">
                <a:solidFill>
                  <a:srgbClr val="C02B20"/>
                </a:solidFill>
              </a:rPr>
            </a:br>
            <a:r>
              <a:rPr lang="fr-FR" sz="3200" kern="1200" dirty="0" smtClean="0">
                <a:solidFill>
                  <a:srgbClr val="C02B20"/>
                </a:solidFill>
                <a:latin typeface="+mn-lt"/>
                <a:ea typeface="+mn-ea"/>
                <a:cs typeface="+mn-cs"/>
              </a:rPr>
              <a:t>au cours des 10 dernières années</a:t>
            </a:r>
            <a:endParaRPr lang="fr-FR" dirty="0">
              <a:solidFill>
                <a:srgbClr val="C02B20"/>
              </a:solidFill>
            </a:endParaRPr>
          </a:p>
        </p:txBody>
      </p:sp>
      <p:sp>
        <p:nvSpPr>
          <p:cNvPr id="2" name="Espace réservé du numéro de diapositive 1"/>
          <p:cNvSpPr>
            <a:spLocks noGrp="1"/>
          </p:cNvSpPr>
          <p:nvPr>
            <p:ph type="sldNum" sz="quarter" idx="11"/>
          </p:nvPr>
        </p:nvSpPr>
        <p:spPr/>
        <p:txBody>
          <a:bodyPr/>
          <a:lstStyle/>
          <a:p>
            <a:pPr>
              <a:defRPr/>
            </a:pPr>
            <a:fld id="{89E348E8-B44D-4E49-80E2-DD9AD8661FA1}" type="slidenum">
              <a:rPr lang="fr-FR" smtClean="0"/>
              <a:pPr>
                <a:defRPr/>
              </a:pPr>
              <a:t>9</a:t>
            </a:fld>
            <a:endParaRPr lang="fr-FR" dirty="0"/>
          </a:p>
        </p:txBody>
      </p:sp>
      <p:sp>
        <p:nvSpPr>
          <p:cNvPr id="3" name="Espace réservé du texte 2"/>
          <p:cNvSpPr>
            <a:spLocks noGrp="1"/>
          </p:cNvSpPr>
          <p:nvPr>
            <p:ph type="body" idx="4294967295"/>
          </p:nvPr>
        </p:nvSpPr>
        <p:spPr>
          <a:xfrm>
            <a:off x="0" y="783939"/>
            <a:ext cx="9144000" cy="5617805"/>
          </a:xfrm>
        </p:spPr>
        <p:txBody>
          <a:bodyPr>
            <a:normAutofit fontScale="55000" lnSpcReduction="20000"/>
          </a:bodyPr>
          <a:lstStyle/>
          <a:p>
            <a:pPr rtl="0" eaLnBrk="1" latinLnBrk="0" hangingPunct="1">
              <a:buNone/>
            </a:pPr>
            <a:r>
              <a:rPr lang="fr-FR" sz="3200" kern="1200" dirty="0" smtClean="0">
                <a:solidFill>
                  <a:schemeClr val="tx1"/>
                </a:solidFill>
                <a:latin typeface="+mn-lt"/>
                <a:ea typeface="+mn-ea"/>
                <a:cs typeface="+mn-cs"/>
              </a:rPr>
              <a:t>2 OBJECTIFS</a:t>
            </a:r>
          </a:p>
          <a:p>
            <a:pPr rtl="0" eaLnBrk="1" latinLnBrk="0" hangingPunct="1"/>
            <a:r>
              <a:rPr lang="fr-FR" sz="4364" b="1" kern="1200" dirty="0" smtClean="0">
                <a:solidFill>
                  <a:schemeClr val="accent2"/>
                </a:solidFill>
                <a:latin typeface="+mn-lt"/>
                <a:ea typeface="+mn-ea"/>
                <a:cs typeface="+mn-cs"/>
              </a:rPr>
              <a:t>Sanctuarisation </a:t>
            </a:r>
            <a:r>
              <a:rPr lang="fr-FR" sz="3200" kern="1200" dirty="0" smtClean="0">
                <a:solidFill>
                  <a:schemeClr val="tx1"/>
                </a:solidFill>
                <a:latin typeface="+mn-lt"/>
                <a:ea typeface="+mn-ea"/>
                <a:cs typeface="+mn-cs"/>
              </a:rPr>
              <a:t>du financement</a:t>
            </a:r>
          </a:p>
          <a:p>
            <a:pPr lvl="1"/>
            <a:r>
              <a:rPr lang="fr-FR" dirty="0" smtClean="0"/>
              <a:t>Pour rembourser la </a:t>
            </a:r>
            <a:r>
              <a:rPr lang="fr-FR" sz="3840" b="1" dirty="0" smtClean="0">
                <a:solidFill>
                  <a:schemeClr val="accent6"/>
                </a:solidFill>
              </a:rPr>
              <a:t>dette</a:t>
            </a:r>
            <a:r>
              <a:rPr lang="fr-FR" dirty="0" smtClean="0"/>
              <a:t>, pour augmenter la </a:t>
            </a:r>
            <a:r>
              <a:rPr lang="fr-FR" sz="3840" b="1" dirty="0" smtClean="0">
                <a:solidFill>
                  <a:schemeClr val="accent6"/>
                </a:solidFill>
              </a:rPr>
              <a:t>productivité</a:t>
            </a:r>
            <a:r>
              <a:rPr lang="fr-FR" dirty="0" smtClean="0"/>
              <a:t>, pour ne pas accompagner la </a:t>
            </a:r>
            <a:r>
              <a:rPr lang="fr-FR" sz="3818" b="1" dirty="0" smtClean="0">
                <a:solidFill>
                  <a:schemeClr val="accent6"/>
                </a:solidFill>
              </a:rPr>
              <a:t>démographie</a:t>
            </a:r>
            <a:r>
              <a:rPr lang="fr-FR" b="1" dirty="0" smtClean="0"/>
              <a:t> </a:t>
            </a:r>
            <a:r>
              <a:rPr lang="fr-FR" dirty="0" smtClean="0"/>
              <a:t>étudiante, pour </a:t>
            </a:r>
            <a:r>
              <a:rPr lang="fr-FR" sz="3818" b="1" dirty="0" smtClean="0">
                <a:solidFill>
                  <a:schemeClr val="accent6"/>
                </a:solidFill>
              </a:rPr>
              <a:t>désengager</a:t>
            </a:r>
            <a:r>
              <a:rPr lang="fr-FR" b="1" dirty="0" smtClean="0"/>
              <a:t> </a:t>
            </a:r>
            <a:r>
              <a:rPr lang="fr-FR" dirty="0" smtClean="0"/>
              <a:t>l’État, pour </a:t>
            </a:r>
            <a:r>
              <a:rPr lang="fr-FR" sz="3818" b="1" dirty="0" smtClean="0">
                <a:solidFill>
                  <a:schemeClr val="accent6"/>
                </a:solidFill>
              </a:rPr>
              <a:t>Privatiser</a:t>
            </a:r>
            <a:r>
              <a:rPr lang="fr-FR" dirty="0" smtClean="0"/>
              <a:t> et augmenter le </a:t>
            </a:r>
            <a:r>
              <a:rPr lang="fr-FR" sz="3818" b="1" dirty="0" smtClean="0">
                <a:solidFill>
                  <a:schemeClr val="accent6"/>
                </a:solidFill>
              </a:rPr>
              <a:t>financement par les étudiants</a:t>
            </a:r>
            <a:r>
              <a:rPr lang="fr-FR" dirty="0" smtClean="0"/>
              <a:t>, pour orienter les formations et la recherche vers les </a:t>
            </a:r>
            <a:r>
              <a:rPr lang="fr-FR" sz="3818" b="1" dirty="0" smtClean="0">
                <a:solidFill>
                  <a:schemeClr val="accent6"/>
                </a:solidFill>
              </a:rPr>
              <a:t>besoins des acteurs économiques</a:t>
            </a:r>
            <a:r>
              <a:rPr lang="fr-FR" dirty="0" smtClean="0"/>
              <a:t>…</a:t>
            </a:r>
          </a:p>
          <a:p>
            <a:pPr rtl="0" eaLnBrk="1" latinLnBrk="0" hangingPunct="1"/>
            <a:r>
              <a:rPr lang="fr-FR" sz="3200" kern="1200" dirty="0" smtClean="0">
                <a:solidFill>
                  <a:schemeClr val="tx1"/>
                </a:solidFill>
                <a:latin typeface="+mn-lt"/>
                <a:ea typeface="+mn-ea"/>
                <a:cs typeface="+mn-cs"/>
              </a:rPr>
              <a:t>Augmenter la </a:t>
            </a:r>
            <a:r>
              <a:rPr lang="fr-FR" sz="4364" b="1" kern="1200" dirty="0" smtClean="0">
                <a:solidFill>
                  <a:srgbClr val="C0504D"/>
                </a:solidFill>
                <a:latin typeface="+mn-lt"/>
                <a:ea typeface="+mn-ea"/>
                <a:cs typeface="+mn-cs"/>
              </a:rPr>
              <a:t>visibilité internationale</a:t>
            </a:r>
            <a:endParaRPr lang="fr-FR" sz="4364" b="1" dirty="0" smtClean="0">
              <a:solidFill>
                <a:srgbClr val="C0504D"/>
              </a:solidFill>
            </a:endParaRPr>
          </a:p>
          <a:p>
            <a:pPr lvl="1"/>
            <a:r>
              <a:rPr lang="fr-FR" dirty="0" smtClean="0"/>
              <a:t>Pour apparaître dans les </a:t>
            </a:r>
            <a:r>
              <a:rPr lang="fr-FR" sz="3818" b="1" dirty="0" smtClean="0">
                <a:solidFill>
                  <a:schemeClr val="accent6"/>
                </a:solidFill>
              </a:rPr>
              <a:t>classements internationaux</a:t>
            </a:r>
            <a:r>
              <a:rPr lang="fr-FR" dirty="0" smtClean="0"/>
              <a:t>, pour s’incérer dans le </a:t>
            </a:r>
            <a:r>
              <a:rPr lang="fr-FR" sz="3818" b="1" dirty="0" smtClean="0">
                <a:solidFill>
                  <a:schemeClr val="accent6"/>
                </a:solidFill>
              </a:rPr>
              <a:t>marché internationale de la connaissance</a:t>
            </a:r>
            <a:r>
              <a:rPr lang="fr-FR" dirty="0" smtClean="0"/>
              <a:t>, pour être </a:t>
            </a:r>
            <a:r>
              <a:rPr lang="fr-FR" sz="3818" b="1" dirty="0" smtClean="0">
                <a:solidFill>
                  <a:schemeClr val="accent6"/>
                </a:solidFill>
              </a:rPr>
              <a:t>leader</a:t>
            </a:r>
            <a:r>
              <a:rPr lang="fr-FR" b="1" dirty="0" smtClean="0"/>
              <a:t> </a:t>
            </a:r>
            <a:r>
              <a:rPr lang="fr-FR" dirty="0" smtClean="0"/>
              <a:t>sur certaines thématiques de recherche, pour diversifier la formation des </a:t>
            </a:r>
            <a:r>
              <a:rPr lang="fr-FR" sz="3818" b="1" dirty="0" smtClean="0">
                <a:solidFill>
                  <a:schemeClr val="accent6"/>
                </a:solidFill>
              </a:rPr>
              <a:t>élites</a:t>
            </a:r>
            <a:r>
              <a:rPr lang="fr-FR" dirty="0" smtClean="0"/>
              <a:t>, pour valoriser les </a:t>
            </a:r>
            <a:r>
              <a:rPr lang="fr-FR" sz="3818" b="1" dirty="0" smtClean="0">
                <a:solidFill>
                  <a:schemeClr val="accent6"/>
                </a:solidFill>
              </a:rPr>
              <a:t>ministres</a:t>
            </a:r>
            <a:r>
              <a:rPr lang="fr-FR" dirty="0" smtClean="0"/>
              <a:t>, …</a:t>
            </a:r>
          </a:p>
          <a:p>
            <a:pPr rtl="0" eaLnBrk="1" latinLnBrk="0" hangingPunct="1"/>
            <a:endParaRPr lang="fr-FR" sz="3200" kern="1200" dirty="0" smtClean="0">
              <a:solidFill>
                <a:schemeClr val="tx1"/>
              </a:solidFill>
              <a:latin typeface="+mn-lt"/>
              <a:ea typeface="+mn-ea"/>
              <a:cs typeface="+mn-cs"/>
            </a:endParaRPr>
          </a:p>
          <a:p>
            <a:pPr rtl="0" eaLnBrk="1" latinLnBrk="0" hangingPunct="1">
              <a:buNone/>
            </a:pPr>
            <a:r>
              <a:rPr lang="fr-FR" sz="3200" kern="1200" dirty="0" smtClean="0">
                <a:solidFill>
                  <a:schemeClr val="tx1"/>
                </a:solidFill>
                <a:latin typeface="+mn-lt"/>
                <a:ea typeface="+mn-ea"/>
                <a:cs typeface="+mn-cs"/>
              </a:rPr>
              <a:t>3 STRATÉGIES</a:t>
            </a:r>
          </a:p>
          <a:p>
            <a:pPr rtl="0" eaLnBrk="1" latinLnBrk="0" hangingPunct="1"/>
            <a:r>
              <a:rPr lang="fr-FR" sz="4364" b="1" dirty="0" smtClean="0">
                <a:solidFill>
                  <a:schemeClr val="accent2"/>
                </a:solidFill>
              </a:rPr>
              <a:t>Autonomie</a:t>
            </a:r>
            <a:r>
              <a:rPr lang="fr-FR" sz="3200" b="1" kern="1200" dirty="0" smtClean="0">
                <a:solidFill>
                  <a:schemeClr val="tx1"/>
                </a:solidFill>
                <a:latin typeface="+mn-lt"/>
                <a:ea typeface="+mn-ea"/>
                <a:cs typeface="+mn-cs"/>
              </a:rPr>
              <a:t>  </a:t>
            </a:r>
            <a:r>
              <a:rPr lang="fr-FR" sz="3200" kern="1200" dirty="0" smtClean="0">
                <a:solidFill>
                  <a:srgbClr val="4F81BD"/>
                </a:solidFill>
                <a:latin typeface="Wingdings"/>
                <a:ea typeface="Wingdings"/>
                <a:cs typeface="Wingdings"/>
              </a:rPr>
              <a:t></a:t>
            </a:r>
            <a:r>
              <a:rPr lang="fr-FR" sz="3200" kern="1200" dirty="0" smtClean="0">
                <a:solidFill>
                  <a:srgbClr val="4F81BD"/>
                </a:solidFill>
                <a:latin typeface="+mn-lt"/>
                <a:ea typeface="+mn-ea"/>
                <a:cs typeface="+mn-cs"/>
              </a:rPr>
              <a:t> mesures d’ </a:t>
            </a:r>
            <a:r>
              <a:rPr lang="fr-FR" sz="3636" b="1" kern="1200" dirty="0" smtClean="0">
                <a:solidFill>
                  <a:schemeClr val="accent4"/>
                </a:solidFill>
                <a:latin typeface="+mn-lt"/>
                <a:ea typeface="+mn-ea"/>
                <a:cs typeface="+mn-cs"/>
              </a:rPr>
              <a:t>austérité </a:t>
            </a:r>
            <a:r>
              <a:rPr lang="fr-FR" sz="3200" kern="1200" dirty="0" smtClean="0">
                <a:solidFill>
                  <a:srgbClr val="4F81BD"/>
                </a:solidFill>
                <a:latin typeface="+mn-lt"/>
                <a:ea typeface="+mn-ea"/>
                <a:cs typeface="+mn-cs"/>
              </a:rPr>
              <a:t>et gels de postes + </a:t>
            </a:r>
            <a:r>
              <a:rPr lang="fr-FR" sz="3636" b="1" dirty="0" smtClean="0">
                <a:solidFill>
                  <a:schemeClr val="accent4"/>
                </a:solidFill>
              </a:rPr>
              <a:t>mises en concurrences concurrences </a:t>
            </a:r>
            <a:r>
              <a:rPr lang="fr-FR" sz="3200" kern="1200" dirty="0" smtClean="0">
                <a:solidFill>
                  <a:srgbClr val="4F81BD"/>
                </a:solidFill>
                <a:latin typeface="+mn-lt"/>
                <a:ea typeface="+mn-ea"/>
                <a:cs typeface="+mn-cs"/>
              </a:rPr>
              <a:t>pour la recherche de ressources propres;</a:t>
            </a:r>
            <a:endParaRPr lang="fr-FR" dirty="0" smtClean="0">
              <a:solidFill>
                <a:srgbClr val="4F81BD"/>
              </a:solidFill>
            </a:endParaRPr>
          </a:p>
          <a:p>
            <a:r>
              <a:rPr lang="fr-FR" sz="4364" b="1" dirty="0" smtClean="0">
                <a:solidFill>
                  <a:schemeClr val="accent2"/>
                </a:solidFill>
              </a:rPr>
              <a:t>Excellence</a:t>
            </a:r>
            <a:r>
              <a:rPr lang="fr-FR" sz="3200" b="1" kern="1200" dirty="0" smtClean="0">
                <a:solidFill>
                  <a:schemeClr val="tx1"/>
                </a:solidFill>
                <a:latin typeface="+mn-lt"/>
                <a:ea typeface="+mn-ea"/>
                <a:cs typeface="+mn-cs"/>
              </a:rPr>
              <a:t> </a:t>
            </a:r>
            <a:r>
              <a:rPr lang="fr-FR" dirty="0" smtClean="0">
                <a:solidFill>
                  <a:srgbClr val="4F81BD"/>
                </a:solidFill>
                <a:latin typeface="Wingdings"/>
                <a:ea typeface="Wingdings"/>
                <a:cs typeface="Wingdings"/>
              </a:rPr>
              <a:t></a:t>
            </a:r>
            <a:r>
              <a:rPr lang="fr-FR" sz="3200" kern="1200" dirty="0" smtClean="0">
                <a:solidFill>
                  <a:srgbClr val="4F81BD"/>
                </a:solidFill>
                <a:latin typeface="+mn-lt"/>
                <a:ea typeface="+mn-ea"/>
                <a:cs typeface="+mn-cs"/>
              </a:rPr>
              <a:t> fusions, gouvernance,</a:t>
            </a:r>
            <a:r>
              <a:rPr lang="fr-FR" dirty="0" smtClean="0">
                <a:solidFill>
                  <a:srgbClr val="4F81BD"/>
                </a:solidFill>
              </a:rPr>
              <a:t> </a:t>
            </a:r>
            <a:r>
              <a:rPr lang="fr-FR" sz="3636" b="1" dirty="0" smtClean="0">
                <a:solidFill>
                  <a:schemeClr val="accent4"/>
                </a:solidFill>
              </a:rPr>
              <a:t>productivité scientifique</a:t>
            </a:r>
            <a:r>
              <a:rPr lang="fr-FR" dirty="0" smtClean="0">
                <a:solidFill>
                  <a:srgbClr val="4F81BD"/>
                </a:solidFill>
              </a:rPr>
              <a:t>, alignement </a:t>
            </a:r>
            <a:r>
              <a:rPr lang="fr-FR" sz="3200" kern="1200" dirty="0" smtClean="0">
                <a:solidFill>
                  <a:srgbClr val="4F81BD"/>
                </a:solidFill>
                <a:latin typeface="+mn-lt"/>
                <a:ea typeface="+mn-ea"/>
                <a:cs typeface="+mn-cs"/>
              </a:rPr>
              <a:t>sur les </a:t>
            </a:r>
            <a:r>
              <a:rPr lang="fr-FR" sz="3636" b="1" dirty="0" smtClean="0">
                <a:solidFill>
                  <a:schemeClr val="accent4"/>
                </a:solidFill>
              </a:rPr>
              <a:t>priorités européennes et des entreprises</a:t>
            </a:r>
            <a:r>
              <a:rPr lang="fr-FR" dirty="0" smtClean="0">
                <a:solidFill>
                  <a:srgbClr val="4F81BD"/>
                </a:solidFill>
              </a:rPr>
              <a:t>, recherche de </a:t>
            </a:r>
            <a:r>
              <a:rPr lang="fr-FR" sz="3636" b="1" dirty="0" smtClean="0">
                <a:solidFill>
                  <a:schemeClr val="accent4"/>
                </a:solidFill>
              </a:rPr>
              <a:t>niches</a:t>
            </a:r>
            <a:r>
              <a:rPr lang="fr-FR" dirty="0" smtClean="0">
                <a:solidFill>
                  <a:srgbClr val="4F81BD"/>
                </a:solidFill>
              </a:rPr>
              <a:t>, justification des </a:t>
            </a:r>
            <a:r>
              <a:rPr lang="fr-FR" sz="3579" b="1" dirty="0" smtClean="0">
                <a:solidFill>
                  <a:schemeClr val="accent4"/>
                </a:solidFill>
              </a:rPr>
              <a:t>inégalités</a:t>
            </a:r>
            <a:r>
              <a:rPr lang="fr-FR" sz="3158" dirty="0" smtClean="0">
                <a:solidFill>
                  <a:srgbClr val="4F81BD"/>
                </a:solidFill>
              </a:rPr>
              <a:t> ;</a:t>
            </a:r>
          </a:p>
          <a:p>
            <a:r>
              <a:rPr lang="fr-FR" sz="4421" b="1" dirty="0" smtClean="0">
                <a:solidFill>
                  <a:schemeClr val="accent2"/>
                </a:solidFill>
              </a:rPr>
              <a:t>Regroupements</a:t>
            </a:r>
            <a:r>
              <a:rPr lang="fr-FR" sz="3200" b="1" kern="1200" dirty="0" smtClean="0">
                <a:solidFill>
                  <a:schemeClr val="tx1"/>
                </a:solidFill>
                <a:latin typeface="+mn-lt"/>
                <a:ea typeface="+mn-ea"/>
                <a:cs typeface="+mn-cs"/>
              </a:rPr>
              <a:t> </a:t>
            </a:r>
            <a:r>
              <a:rPr lang="fr-FR" dirty="0" smtClean="0">
                <a:solidFill>
                  <a:srgbClr val="4F81BD"/>
                </a:solidFill>
                <a:latin typeface="Wingdings"/>
                <a:ea typeface="Wingdings"/>
                <a:cs typeface="Wingdings"/>
              </a:rPr>
              <a:t></a:t>
            </a:r>
            <a:r>
              <a:rPr lang="fr-FR" sz="3200" kern="1200" dirty="0" smtClean="0">
                <a:solidFill>
                  <a:srgbClr val="4F81BD"/>
                </a:solidFill>
                <a:latin typeface="+mn-lt"/>
                <a:ea typeface="+mn-ea"/>
                <a:cs typeface="+mn-cs"/>
              </a:rPr>
              <a:t> </a:t>
            </a:r>
            <a:r>
              <a:rPr lang="fr-FR" sz="3636" b="1" dirty="0" smtClean="0">
                <a:solidFill>
                  <a:schemeClr val="accent4"/>
                </a:solidFill>
              </a:rPr>
              <a:t>Visibilité</a:t>
            </a:r>
            <a:r>
              <a:rPr lang="fr-FR" sz="3200" kern="1200" dirty="0" smtClean="0">
                <a:solidFill>
                  <a:srgbClr val="4F81BD"/>
                </a:solidFill>
                <a:latin typeface="+mn-lt"/>
                <a:ea typeface="+mn-ea"/>
                <a:cs typeface="+mn-cs"/>
              </a:rPr>
              <a:t> internationale, </a:t>
            </a:r>
            <a:r>
              <a:rPr lang="fr-FR" sz="3636" b="1" dirty="0" smtClean="0">
                <a:solidFill>
                  <a:schemeClr val="accent4"/>
                </a:solidFill>
              </a:rPr>
              <a:t>économie</a:t>
            </a:r>
            <a:r>
              <a:rPr lang="fr-FR" sz="3200" kern="1200" dirty="0" smtClean="0">
                <a:solidFill>
                  <a:srgbClr val="4F81BD"/>
                </a:solidFill>
                <a:latin typeface="+mn-lt"/>
                <a:ea typeface="+mn-ea"/>
                <a:cs typeface="+mn-cs"/>
              </a:rPr>
              <a:t> d’échelle, </a:t>
            </a:r>
            <a:r>
              <a:rPr lang="fr-FR" sz="3636" b="1" dirty="0" smtClean="0">
                <a:solidFill>
                  <a:schemeClr val="accent4"/>
                </a:solidFill>
              </a:rPr>
              <a:t>interdisciplinarité</a:t>
            </a:r>
            <a:r>
              <a:rPr lang="fr-FR" sz="3200" kern="1200" dirty="0" smtClean="0">
                <a:solidFill>
                  <a:srgbClr val="4F81BD"/>
                </a:solidFill>
                <a:latin typeface="+mn-lt"/>
                <a:ea typeface="+mn-ea"/>
                <a:cs typeface="+mn-cs"/>
              </a:rPr>
              <a:t> et espoir de </a:t>
            </a:r>
            <a:r>
              <a:rPr lang="fr-FR" sz="3636" b="1" dirty="0" smtClean="0">
                <a:solidFill>
                  <a:schemeClr val="accent4"/>
                </a:solidFill>
              </a:rPr>
              <a:t>péréquation</a:t>
            </a:r>
            <a:r>
              <a:rPr lang="fr-FR" sz="3200" kern="1200" dirty="0" smtClean="0">
                <a:solidFill>
                  <a:srgbClr val="4F81BD"/>
                </a:solidFill>
                <a:latin typeface="+mn-lt"/>
                <a:ea typeface="+mn-ea"/>
                <a:cs typeface="+mn-cs"/>
              </a:rPr>
              <a:t> interne.</a:t>
            </a:r>
          </a:p>
        </p:txBody>
      </p:sp>
      <p:pic>
        <p:nvPicPr>
          <p:cNvPr id="6" name="Image 5" descr="Capture d’écran 2017-05-06 à 22.48.04.png"/>
          <p:cNvPicPr>
            <a:picLocks noChangeAspect="1"/>
          </p:cNvPicPr>
          <p:nvPr/>
        </p:nvPicPr>
        <p:blipFill>
          <a:blip r:embed="rId3"/>
          <a:stretch>
            <a:fillRect/>
          </a:stretch>
        </p:blipFill>
        <p:spPr>
          <a:xfrm>
            <a:off x="7810500" y="52686"/>
            <a:ext cx="1291734" cy="731253"/>
          </a:xfrm>
          <a:prstGeom prst="rect">
            <a:avLst/>
          </a:prstGeom>
          <a:effectLst>
            <a:outerShdw blurRad="50800" dist="38100" dir="9000000">
              <a:srgbClr val="000000">
                <a:alpha val="43000"/>
              </a:srgbClr>
            </a:outerShdw>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4959</TotalTime>
  <Words>3224</Words>
  <Application>Microsoft Macintosh PowerPoint</Application>
  <PresentationFormat>Présentation à l'écran (4:3)</PresentationFormat>
  <Paragraphs>312</Paragraphs>
  <Slides>23</Slides>
  <Notes>19</Notes>
  <HiddenSlides>0</HiddenSlides>
  <MMClips>0</MMClips>
  <ScaleCrop>false</ScaleCrop>
  <HeadingPairs>
    <vt:vector size="4" baseType="variant">
      <vt:variant>
        <vt:lpstr>Modèle de conception</vt:lpstr>
      </vt:variant>
      <vt:variant>
        <vt:i4>1</vt:i4>
      </vt:variant>
      <vt:variant>
        <vt:lpstr>Titres des diapositives</vt:lpstr>
      </vt:variant>
      <vt:variant>
        <vt:i4>23</vt:i4>
      </vt:variant>
    </vt:vector>
  </HeadingPairs>
  <TitlesOfParts>
    <vt:vector size="24" baseType="lpstr">
      <vt:lpstr>Thème Office</vt:lpstr>
      <vt:lpstr>L’évolution des universités françaises face aux politiques néolibérales mises en place par l’État  – la stratégie de l’iceberg –</vt:lpstr>
      <vt:lpstr>L’évolution des universités françaises  face aux politiques néolibérales mises en place par l’État </vt:lpstr>
      <vt:lpstr>Organisation de l ’enseignement supérieur POST-BAC : &gt;18 ans</vt:lpstr>
      <vt:lpstr>Organisation nationale de l ’enseignement supérieur</vt:lpstr>
      <vt:lpstr>Évolution du nombre d’étudiants de 2009 à 2016</vt:lpstr>
      <vt:lpstr>Financement de l’ESR en 2015 (30Md€)</vt:lpstr>
      <vt:lpstr>Financement de l’ESR en part de PIB  et par étudiants</vt:lpstr>
      <vt:lpstr>Comparaisons internationales de l’ OCDE </vt:lpstr>
      <vt:lpstr>Objectifs et stratégies des gouvernements  au cours des 10 dernières années</vt:lpstr>
      <vt:lpstr>« Autonomie »</vt:lpstr>
      <vt:lpstr>« Excellence »</vt:lpstr>
      <vt:lpstr>Regroupements</vt:lpstr>
      <vt:lpstr>Impacts sur les établissements et les missions de formation</vt:lpstr>
      <vt:lpstr>Cela a déjà été mis en œuvre</vt:lpstr>
      <vt:lpstr>Impacts sur les établissements</vt:lpstr>
      <vt:lpstr>Impact sur la recherche</vt:lpstr>
      <vt:lpstr>Impact sur les personnels (NPM) </vt:lpstr>
      <vt:lpstr>Des réformes et une stratégie de diversion</vt:lpstr>
      <vt:lpstr>Impacts sur les personnels</vt:lpstr>
      <vt:lpstr>Et pourtant de l’argent : il y en a …</vt:lpstr>
      <vt:lpstr>Des actions et des mobilisations  intersyndicales et étudiantes</vt:lpstr>
      <vt:lpstr>Les revendications du SNESUP-FSU</vt:lpstr>
      <vt:lpstr>Diapositive 23</vt:lpstr>
    </vt:vector>
  </TitlesOfParts>
  <Company>ISTIA INNOVATION - Université d'Angers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"organisation de l’administration de l’enseignement supérieur, missions et rôles des syndicats, le cas du Snesup-FSU »</dc:title>
  <dc:creator>Hervé CHRISTOFOL</dc:creator>
  <cp:lastModifiedBy>Hervé CHRISTOFOL</cp:lastModifiedBy>
  <cp:revision>108</cp:revision>
  <dcterms:created xsi:type="dcterms:W3CDTF">2017-09-13T07:34:46Z</dcterms:created>
  <dcterms:modified xsi:type="dcterms:W3CDTF">2017-09-13T14:06:24Z</dcterms:modified>
</cp:coreProperties>
</file>