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256" r:id="rId2"/>
    <p:sldId id="257" r:id="rId3"/>
    <p:sldId id="258" r:id="rId4"/>
    <p:sldId id="259" r:id="rId5"/>
    <p:sldId id="260" r:id="rId6"/>
    <p:sldId id="261" r:id="rId7"/>
    <p:sldId id="301" r:id="rId8"/>
    <p:sldId id="262" r:id="rId9"/>
    <p:sldId id="264" r:id="rId10"/>
    <p:sldId id="265" r:id="rId11"/>
    <p:sldId id="263" r:id="rId12"/>
    <p:sldId id="266" r:id="rId13"/>
    <p:sldId id="275" r:id="rId14"/>
    <p:sldId id="303" r:id="rId15"/>
    <p:sldId id="270" r:id="rId16"/>
    <p:sldId id="280" r:id="rId17"/>
    <p:sldId id="267" r:id="rId18"/>
    <p:sldId id="302" r:id="rId19"/>
    <p:sldId id="304" r:id="rId20"/>
    <p:sldId id="268" r:id="rId21"/>
    <p:sldId id="269" r:id="rId22"/>
    <p:sldId id="271" r:id="rId23"/>
    <p:sldId id="272" r:id="rId24"/>
    <p:sldId id="277" r:id="rId25"/>
    <p:sldId id="305" r:id="rId26"/>
    <p:sldId id="273" r:id="rId27"/>
    <p:sldId id="299" r:id="rId28"/>
    <p:sldId id="300" r:id="rId29"/>
    <p:sldId id="274" r:id="rId30"/>
    <p:sldId id="276" r:id="rId31"/>
    <p:sldId id="278" r:id="rId32"/>
    <p:sldId id="281" r:id="rId33"/>
    <p:sldId id="282" r:id="rId34"/>
    <p:sldId id="283" r:id="rId35"/>
    <p:sldId id="290" r:id="rId36"/>
    <p:sldId id="291" r:id="rId37"/>
    <p:sldId id="292" r:id="rId38"/>
    <p:sldId id="293" r:id="rId39"/>
    <p:sldId id="294" r:id="rId40"/>
    <p:sldId id="296" r:id="rId41"/>
    <p:sldId id="288" r:id="rId42"/>
    <p:sldId id="295" r:id="rId43"/>
    <p:sldId id="284" r:id="rId44"/>
    <p:sldId id="285" r:id="rId45"/>
    <p:sldId id="286" r:id="rId46"/>
    <p:sldId id="287" r:id="rId47"/>
    <p:sldId id="289" r:id="rId48"/>
    <p:sldId id="298" r:id="rId49"/>
    <p:sldId id="297" r:id="rId50"/>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6" d="100"/>
          <a:sy n="66" d="100"/>
        </p:scale>
        <p:origin x="-712"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3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FBE056-C216-D64E-B48A-2BD0E1932DEB}" type="datetimeFigureOut">
              <a:rPr lang="fr-FR" smtClean="0"/>
              <a:t>01/09/18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A2C5EE-FE8A-D94F-84CE-A7D2E0FF8921}" type="slidenum">
              <a:rPr lang="fr-FR" smtClean="0"/>
              <a:t>‹#›</a:t>
            </a:fld>
            <a:endParaRPr lang="fr-FR"/>
          </a:p>
        </p:txBody>
      </p:sp>
    </p:spTree>
    <p:extLst>
      <p:ext uri="{BB962C8B-B14F-4D97-AF65-F5344CB8AC3E}">
        <p14:creationId xmlns:p14="http://schemas.microsoft.com/office/powerpoint/2010/main" val="42052756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5A2C5EE-FE8A-D94F-84CE-A7D2E0FF8921}" type="slidenum">
              <a:rPr lang="fr-FR" smtClean="0"/>
              <a:t>6</a:t>
            </a:fld>
            <a:endParaRPr lang="fr-FR"/>
          </a:p>
        </p:txBody>
      </p:sp>
    </p:spTree>
    <p:extLst>
      <p:ext uri="{BB962C8B-B14F-4D97-AF65-F5344CB8AC3E}">
        <p14:creationId xmlns:p14="http://schemas.microsoft.com/office/powerpoint/2010/main" val="3191680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9A5B1519-9626-CD4B-BE34-AB3E81BED12B}" type="slidenum">
              <a:rPr lang="fr-FR"/>
              <a:pPr/>
              <a:t>16</a:t>
            </a:fld>
            <a:endParaRPr lang="fr-FR"/>
          </a:p>
        </p:txBody>
      </p:sp>
      <p:sp>
        <p:nvSpPr>
          <p:cNvPr id="109569"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09570"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9571"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Arial" charset="0"/>
              </a:defRPr>
            </a:lvl9pPr>
          </a:lstStyle>
          <a:p>
            <a:pPr algn="r" eaLnBrk="1" hangingPunct="1">
              <a:buClrTx/>
              <a:buFontTx/>
              <a:buNone/>
            </a:pPr>
            <a:fld id="{702895DA-A5B9-0947-AD5F-72DE38CFFE30}" type="slidenum">
              <a:rPr lang="fr-FR" sz="1200">
                <a:latin typeface="Calibri" charset="0"/>
              </a:rPr>
              <a:pPr algn="r" eaLnBrk="1" hangingPunct="1">
                <a:buClrTx/>
                <a:buFontTx/>
                <a:buNone/>
              </a:pPr>
              <a:t>16</a:t>
            </a:fld>
            <a:endParaRPr lang="fr-FR"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54FD6702-B06D-A643-AF2E-417551E1CA2F}" type="slidenum">
              <a:rPr lang="fr-FR"/>
              <a:pPr/>
              <a:t>19</a:t>
            </a:fld>
            <a:endParaRPr lang="fr-FR"/>
          </a:p>
        </p:txBody>
      </p:sp>
      <p:sp>
        <p:nvSpPr>
          <p:cNvPr id="95233"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95234"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95235"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Arial" charset="0"/>
              </a:defRPr>
            </a:lvl9pPr>
          </a:lstStyle>
          <a:p>
            <a:pPr algn="r" eaLnBrk="1" hangingPunct="1">
              <a:buClrTx/>
              <a:buFontTx/>
              <a:buNone/>
            </a:pPr>
            <a:fld id="{5126B914-DAD9-7241-AB64-A7DB03BE6E3D}" type="slidenum">
              <a:rPr lang="fr-FR" sz="1200">
                <a:latin typeface="Calibri" charset="0"/>
              </a:rPr>
              <a:pPr algn="r" eaLnBrk="1" hangingPunct="1">
                <a:buClrTx/>
                <a:buFontTx/>
                <a:buNone/>
              </a:pPr>
              <a:t>19</a:t>
            </a:fld>
            <a:endParaRPr lang="fr-FR"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C3AAFA3-F46D-AC4A-8AB1-2F59D55C5C71}" type="datetimeFigureOut">
              <a:rPr lang="fr-FR" smtClean="0"/>
              <a:t>01/09/18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7F06C2B-72BD-0942-AEEC-2B2A415F3696}" type="slidenum">
              <a:rPr lang="fr-FR" smtClean="0"/>
              <a:t>‹#›</a:t>
            </a:fld>
            <a:endParaRPr lang="fr-FR"/>
          </a:p>
        </p:txBody>
      </p:sp>
    </p:spTree>
    <p:extLst>
      <p:ext uri="{BB962C8B-B14F-4D97-AF65-F5344CB8AC3E}">
        <p14:creationId xmlns:p14="http://schemas.microsoft.com/office/powerpoint/2010/main" val="1772442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C3AAFA3-F46D-AC4A-8AB1-2F59D55C5C71}" type="datetimeFigureOut">
              <a:rPr lang="fr-FR" smtClean="0"/>
              <a:t>01/09/18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7F06C2B-72BD-0942-AEEC-2B2A415F3696}" type="slidenum">
              <a:rPr lang="fr-FR" smtClean="0"/>
              <a:t>‹#›</a:t>
            </a:fld>
            <a:endParaRPr lang="fr-FR"/>
          </a:p>
        </p:txBody>
      </p:sp>
    </p:spTree>
    <p:extLst>
      <p:ext uri="{BB962C8B-B14F-4D97-AF65-F5344CB8AC3E}">
        <p14:creationId xmlns:p14="http://schemas.microsoft.com/office/powerpoint/2010/main" val="410757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C3AAFA3-F46D-AC4A-8AB1-2F59D55C5C71}" type="datetimeFigureOut">
              <a:rPr lang="fr-FR" smtClean="0"/>
              <a:t>01/09/18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7F06C2B-72BD-0942-AEEC-2B2A415F3696}" type="slidenum">
              <a:rPr lang="fr-FR" smtClean="0"/>
              <a:t>‹#›</a:t>
            </a:fld>
            <a:endParaRPr lang="fr-FR"/>
          </a:p>
        </p:txBody>
      </p:sp>
    </p:spTree>
    <p:extLst>
      <p:ext uri="{BB962C8B-B14F-4D97-AF65-F5344CB8AC3E}">
        <p14:creationId xmlns:p14="http://schemas.microsoft.com/office/powerpoint/2010/main" val="1303168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C3AAFA3-F46D-AC4A-8AB1-2F59D55C5C71}" type="datetimeFigureOut">
              <a:rPr lang="fr-FR" smtClean="0"/>
              <a:t>01/09/18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7F06C2B-72BD-0942-AEEC-2B2A415F3696}" type="slidenum">
              <a:rPr lang="fr-FR" smtClean="0"/>
              <a:t>‹#›</a:t>
            </a:fld>
            <a:endParaRPr lang="fr-FR"/>
          </a:p>
        </p:txBody>
      </p:sp>
    </p:spTree>
    <p:extLst>
      <p:ext uri="{BB962C8B-B14F-4D97-AF65-F5344CB8AC3E}">
        <p14:creationId xmlns:p14="http://schemas.microsoft.com/office/powerpoint/2010/main" val="2401372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C3AAFA3-F46D-AC4A-8AB1-2F59D55C5C71}" type="datetimeFigureOut">
              <a:rPr lang="fr-FR" smtClean="0"/>
              <a:t>01/09/18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7F06C2B-72BD-0942-AEEC-2B2A415F3696}" type="slidenum">
              <a:rPr lang="fr-FR" smtClean="0"/>
              <a:t>‹#›</a:t>
            </a:fld>
            <a:endParaRPr lang="fr-FR"/>
          </a:p>
        </p:txBody>
      </p:sp>
    </p:spTree>
    <p:extLst>
      <p:ext uri="{BB962C8B-B14F-4D97-AF65-F5344CB8AC3E}">
        <p14:creationId xmlns:p14="http://schemas.microsoft.com/office/powerpoint/2010/main" val="301464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C3AAFA3-F46D-AC4A-8AB1-2F59D55C5C71}" type="datetimeFigureOut">
              <a:rPr lang="fr-FR" smtClean="0"/>
              <a:t>01/09/18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7F06C2B-72BD-0942-AEEC-2B2A415F3696}" type="slidenum">
              <a:rPr lang="fr-FR" smtClean="0"/>
              <a:t>‹#›</a:t>
            </a:fld>
            <a:endParaRPr lang="fr-FR"/>
          </a:p>
        </p:txBody>
      </p:sp>
    </p:spTree>
    <p:extLst>
      <p:ext uri="{BB962C8B-B14F-4D97-AF65-F5344CB8AC3E}">
        <p14:creationId xmlns:p14="http://schemas.microsoft.com/office/powerpoint/2010/main" val="3288320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C3AAFA3-F46D-AC4A-8AB1-2F59D55C5C71}" type="datetimeFigureOut">
              <a:rPr lang="fr-FR" smtClean="0"/>
              <a:t>01/09/18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7F06C2B-72BD-0942-AEEC-2B2A415F3696}" type="slidenum">
              <a:rPr lang="fr-FR" smtClean="0"/>
              <a:t>‹#›</a:t>
            </a:fld>
            <a:endParaRPr lang="fr-FR"/>
          </a:p>
        </p:txBody>
      </p:sp>
    </p:spTree>
    <p:extLst>
      <p:ext uri="{BB962C8B-B14F-4D97-AF65-F5344CB8AC3E}">
        <p14:creationId xmlns:p14="http://schemas.microsoft.com/office/powerpoint/2010/main" val="664593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4C3AAFA3-F46D-AC4A-8AB1-2F59D55C5C71}" type="datetimeFigureOut">
              <a:rPr lang="fr-FR" smtClean="0"/>
              <a:t>01/09/18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7F06C2B-72BD-0942-AEEC-2B2A415F3696}" type="slidenum">
              <a:rPr lang="fr-FR" smtClean="0"/>
              <a:t>‹#›</a:t>
            </a:fld>
            <a:endParaRPr lang="fr-FR"/>
          </a:p>
        </p:txBody>
      </p:sp>
    </p:spTree>
    <p:extLst>
      <p:ext uri="{BB962C8B-B14F-4D97-AF65-F5344CB8AC3E}">
        <p14:creationId xmlns:p14="http://schemas.microsoft.com/office/powerpoint/2010/main" val="117148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C3AAFA3-F46D-AC4A-8AB1-2F59D55C5C71}" type="datetimeFigureOut">
              <a:rPr lang="fr-FR" smtClean="0"/>
              <a:t>01/09/18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7F06C2B-72BD-0942-AEEC-2B2A415F3696}" type="slidenum">
              <a:rPr lang="fr-FR" smtClean="0"/>
              <a:t>‹#›</a:t>
            </a:fld>
            <a:endParaRPr lang="fr-FR"/>
          </a:p>
        </p:txBody>
      </p:sp>
    </p:spTree>
    <p:extLst>
      <p:ext uri="{BB962C8B-B14F-4D97-AF65-F5344CB8AC3E}">
        <p14:creationId xmlns:p14="http://schemas.microsoft.com/office/powerpoint/2010/main" val="823793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C3AAFA3-F46D-AC4A-8AB1-2F59D55C5C71}" type="datetimeFigureOut">
              <a:rPr lang="fr-FR" smtClean="0"/>
              <a:t>01/09/18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7F06C2B-72BD-0942-AEEC-2B2A415F3696}" type="slidenum">
              <a:rPr lang="fr-FR" smtClean="0"/>
              <a:t>‹#›</a:t>
            </a:fld>
            <a:endParaRPr lang="fr-FR"/>
          </a:p>
        </p:txBody>
      </p:sp>
    </p:spTree>
    <p:extLst>
      <p:ext uri="{BB962C8B-B14F-4D97-AF65-F5344CB8AC3E}">
        <p14:creationId xmlns:p14="http://schemas.microsoft.com/office/powerpoint/2010/main" val="3635880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C3AAFA3-F46D-AC4A-8AB1-2F59D55C5C71}" type="datetimeFigureOut">
              <a:rPr lang="fr-FR" smtClean="0"/>
              <a:t>01/09/18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7F06C2B-72BD-0942-AEEC-2B2A415F3696}" type="slidenum">
              <a:rPr lang="fr-FR" smtClean="0"/>
              <a:t>‹#›</a:t>
            </a:fld>
            <a:endParaRPr lang="fr-FR"/>
          </a:p>
        </p:txBody>
      </p:sp>
    </p:spTree>
    <p:extLst>
      <p:ext uri="{BB962C8B-B14F-4D97-AF65-F5344CB8AC3E}">
        <p14:creationId xmlns:p14="http://schemas.microsoft.com/office/powerpoint/2010/main" val="360428757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3AAFA3-F46D-AC4A-8AB1-2F59D55C5C71}" type="datetimeFigureOut">
              <a:rPr lang="fr-FR" smtClean="0"/>
              <a:t>01/09/18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F06C2B-72BD-0942-AEEC-2B2A415F3696}" type="slidenum">
              <a:rPr lang="fr-FR" smtClean="0"/>
              <a:t>‹#›</a:t>
            </a:fld>
            <a:endParaRPr lang="fr-FR"/>
          </a:p>
        </p:txBody>
      </p:sp>
    </p:spTree>
    <p:extLst>
      <p:ext uri="{BB962C8B-B14F-4D97-AF65-F5344CB8AC3E}">
        <p14:creationId xmlns:p14="http://schemas.microsoft.com/office/powerpoint/2010/main" val="2682847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07845" y="885214"/>
            <a:ext cx="8485017" cy="2715237"/>
          </a:xfrm>
        </p:spPr>
        <p:txBody>
          <a:bodyPr>
            <a:normAutofit/>
          </a:bodyPr>
          <a:lstStyle/>
          <a:p>
            <a:r>
              <a:rPr lang="fr-FR" dirty="0" smtClean="0">
                <a:latin typeface="Times"/>
                <a:cs typeface="Times"/>
              </a:rPr>
              <a:t>L’obsession </a:t>
            </a:r>
            <a:r>
              <a:rPr lang="fr-FR" dirty="0">
                <a:latin typeface="Times"/>
                <a:cs typeface="Times"/>
              </a:rPr>
              <a:t>néolibérale </a:t>
            </a:r>
            <a:r>
              <a:rPr lang="fr-FR" dirty="0" smtClean="0">
                <a:latin typeface="Times"/>
                <a:cs typeface="Times"/>
              </a:rPr>
              <a:t/>
            </a:r>
            <a:br>
              <a:rPr lang="fr-FR" dirty="0" smtClean="0">
                <a:latin typeface="Times"/>
                <a:cs typeface="Times"/>
              </a:rPr>
            </a:br>
            <a:r>
              <a:rPr lang="fr-FR" dirty="0" smtClean="0">
                <a:latin typeface="Times"/>
                <a:cs typeface="Times"/>
              </a:rPr>
              <a:t>de </a:t>
            </a:r>
            <a:r>
              <a:rPr lang="fr-FR" dirty="0">
                <a:latin typeface="Times"/>
                <a:cs typeface="Times"/>
              </a:rPr>
              <a:t>baisser les </a:t>
            </a:r>
            <a:r>
              <a:rPr lang="fr-FR" dirty="0" smtClean="0">
                <a:latin typeface="Times"/>
                <a:cs typeface="Times"/>
              </a:rPr>
              <a:t>pensions :</a:t>
            </a:r>
            <a:r>
              <a:rPr lang="fr-FR" dirty="0">
                <a:latin typeface="Times"/>
                <a:cs typeface="Times"/>
              </a:rPr>
              <a:t/>
            </a:r>
            <a:br>
              <a:rPr lang="fr-FR" dirty="0">
                <a:latin typeface="Times"/>
                <a:cs typeface="Times"/>
              </a:rPr>
            </a:br>
            <a:r>
              <a:rPr lang="fr-FR" dirty="0" smtClean="0">
                <a:latin typeface="Times"/>
                <a:cs typeface="Times"/>
              </a:rPr>
              <a:t> </a:t>
            </a:r>
            <a:r>
              <a:rPr lang="fr-FR" sz="3600" dirty="0" smtClean="0">
                <a:latin typeface="Times"/>
                <a:cs typeface="Times"/>
              </a:rPr>
              <a:t>Une </a:t>
            </a:r>
            <a:r>
              <a:rPr lang="fr-FR" sz="3600" dirty="0" smtClean="0">
                <a:latin typeface="Times"/>
                <a:cs typeface="Times"/>
              </a:rPr>
              <a:t>nième contre-réforme </a:t>
            </a:r>
            <a:r>
              <a:rPr lang="fr-FR" sz="3600" dirty="0" smtClean="0">
                <a:latin typeface="Times"/>
                <a:cs typeface="Times"/>
              </a:rPr>
              <a:t>des retraites</a:t>
            </a:r>
            <a:br>
              <a:rPr lang="fr-FR" sz="3600" dirty="0" smtClean="0">
                <a:latin typeface="Times"/>
                <a:cs typeface="Times"/>
              </a:rPr>
            </a:br>
            <a:endParaRPr lang="fr-FR" sz="2700" dirty="0">
              <a:latin typeface="Times"/>
              <a:cs typeface="Times"/>
            </a:endParaRPr>
          </a:p>
        </p:txBody>
      </p:sp>
      <p:sp>
        <p:nvSpPr>
          <p:cNvPr id="3" name="Sous-titre 2"/>
          <p:cNvSpPr>
            <a:spLocks noGrp="1"/>
          </p:cNvSpPr>
          <p:nvPr>
            <p:ph type="subTitle" idx="1"/>
          </p:nvPr>
        </p:nvSpPr>
        <p:spPr>
          <a:xfrm>
            <a:off x="634933" y="3828468"/>
            <a:ext cx="7715401" cy="2791390"/>
          </a:xfrm>
        </p:spPr>
        <p:txBody>
          <a:bodyPr/>
          <a:lstStyle/>
          <a:p>
            <a:r>
              <a:rPr lang="fr-FR" dirty="0" smtClean="0">
                <a:solidFill>
                  <a:srgbClr val="000000"/>
                </a:solidFill>
                <a:latin typeface="Times"/>
                <a:cs typeface="Times"/>
              </a:rPr>
              <a:t>Université d’été solidaire et rebelle</a:t>
            </a:r>
          </a:p>
          <a:p>
            <a:r>
              <a:rPr lang="fr-FR" dirty="0">
                <a:solidFill>
                  <a:srgbClr val="000000"/>
                </a:solidFill>
                <a:latin typeface="Times"/>
                <a:cs typeface="Times"/>
              </a:rPr>
              <a:t>d</a:t>
            </a:r>
            <a:r>
              <a:rPr lang="fr-FR" dirty="0" smtClean="0">
                <a:solidFill>
                  <a:srgbClr val="000000"/>
                </a:solidFill>
                <a:latin typeface="Times"/>
                <a:cs typeface="Times"/>
              </a:rPr>
              <a:t>es mouvements sociaux et citoyens</a:t>
            </a:r>
          </a:p>
          <a:p>
            <a:r>
              <a:rPr lang="fr-FR" dirty="0" smtClean="0">
                <a:solidFill>
                  <a:srgbClr val="000000"/>
                </a:solidFill>
                <a:latin typeface="Times"/>
                <a:cs typeface="Times"/>
              </a:rPr>
              <a:t>Grenoble – 22-26 août </a:t>
            </a:r>
            <a:r>
              <a:rPr lang="fr-FR" dirty="0" smtClean="0">
                <a:solidFill>
                  <a:srgbClr val="000000"/>
                </a:solidFill>
                <a:latin typeface="Times"/>
                <a:cs typeface="Times"/>
              </a:rPr>
              <a:t>2018</a:t>
            </a:r>
          </a:p>
          <a:p>
            <a:r>
              <a:rPr lang="fr-FR" sz="2800" dirty="0" smtClean="0">
                <a:solidFill>
                  <a:srgbClr val="000000"/>
                </a:solidFill>
                <a:latin typeface="Times"/>
                <a:cs typeface="Times"/>
              </a:rPr>
              <a:t>ATTAC, CGT, Économistes atterrés, </a:t>
            </a:r>
          </a:p>
          <a:p>
            <a:r>
              <a:rPr lang="fr-FR" sz="2800" dirty="0" smtClean="0">
                <a:solidFill>
                  <a:srgbClr val="000000"/>
                </a:solidFill>
                <a:latin typeface="Times"/>
                <a:cs typeface="Times"/>
              </a:rPr>
              <a:t>Fondation Copernic, FSU, SNES</a:t>
            </a:r>
            <a:endParaRPr lang="fr-FR" sz="2800" dirty="0">
              <a:solidFill>
                <a:srgbClr val="000000"/>
              </a:solidFill>
              <a:latin typeface="Times"/>
              <a:cs typeface="Times"/>
            </a:endParaRPr>
          </a:p>
        </p:txBody>
      </p:sp>
    </p:spTree>
    <p:extLst>
      <p:ext uri="{BB962C8B-B14F-4D97-AF65-F5344CB8AC3E}">
        <p14:creationId xmlns:p14="http://schemas.microsoft.com/office/powerpoint/2010/main" val="1082570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6596" y="59719"/>
            <a:ext cx="8509086" cy="760897"/>
          </a:xfrm>
        </p:spPr>
        <p:txBody>
          <a:bodyPr>
            <a:normAutofit fontScale="90000"/>
          </a:bodyPr>
          <a:lstStyle/>
          <a:p>
            <a:r>
              <a:rPr lang="fr-FR" sz="3600" dirty="0">
                <a:solidFill>
                  <a:srgbClr val="FF0000"/>
                </a:solidFill>
                <a:latin typeface="Times"/>
                <a:cs typeface="Times"/>
              </a:rPr>
              <a:t>1. Principes fondamentaux des systèmes de retraite</a:t>
            </a:r>
            <a:endParaRPr lang="fr-FR" sz="3600" dirty="0">
              <a:solidFill>
                <a:srgbClr val="FF0000"/>
              </a:solidFill>
            </a:endParaRPr>
          </a:p>
        </p:txBody>
      </p:sp>
      <p:sp>
        <p:nvSpPr>
          <p:cNvPr id="3" name="Espace réservé du contenu 2"/>
          <p:cNvSpPr>
            <a:spLocks noGrp="1"/>
          </p:cNvSpPr>
          <p:nvPr>
            <p:ph idx="1"/>
          </p:nvPr>
        </p:nvSpPr>
        <p:spPr>
          <a:xfrm>
            <a:off x="457200" y="1152770"/>
            <a:ext cx="8229600" cy="5705230"/>
          </a:xfrm>
        </p:spPr>
        <p:txBody>
          <a:bodyPr>
            <a:normAutofit/>
          </a:bodyPr>
          <a:lstStyle/>
          <a:p>
            <a:pPr algn="just"/>
            <a:r>
              <a:rPr lang="fr-FR" sz="2800" dirty="0" smtClean="0">
                <a:solidFill>
                  <a:srgbClr val="0000FF"/>
                </a:solidFill>
                <a:latin typeface="Times"/>
                <a:cs typeface="Times"/>
              </a:rPr>
              <a:t>La source de tout prélèvement : </a:t>
            </a:r>
            <a:endParaRPr lang="fr-FR" sz="2800" dirty="0" smtClean="0">
              <a:solidFill>
                <a:srgbClr val="0000FF"/>
              </a:solidFill>
              <a:latin typeface="Times"/>
              <a:cs typeface="Times"/>
            </a:endParaRPr>
          </a:p>
          <a:p>
            <a:pPr marL="442913" indent="0" algn="just">
              <a:buNone/>
            </a:pPr>
            <a:r>
              <a:rPr lang="fr-FR" sz="2800" dirty="0" smtClean="0">
                <a:latin typeface="Times"/>
                <a:cs typeface="Times"/>
              </a:rPr>
              <a:t>la </a:t>
            </a:r>
            <a:r>
              <a:rPr lang="fr-FR" sz="2800" dirty="0" smtClean="0">
                <a:latin typeface="Times"/>
                <a:cs typeface="Times"/>
              </a:rPr>
              <a:t>valeur ajoutée nette, à ne pas confondre avec l’assiette de calcul du prélèvement</a:t>
            </a:r>
          </a:p>
          <a:p>
            <a:endParaRPr lang="fr-FR" dirty="0"/>
          </a:p>
          <a:p>
            <a:endParaRPr lang="fr-FR" dirty="0" smtClean="0"/>
          </a:p>
          <a:p>
            <a:endParaRPr lang="fr-FR" dirty="0"/>
          </a:p>
          <a:p>
            <a:endParaRPr lang="fr-FR" dirty="0" smtClean="0"/>
          </a:p>
          <a:p>
            <a:endParaRPr lang="fr-FR" dirty="0"/>
          </a:p>
          <a:p>
            <a:endParaRPr lang="fr-FR" dirty="0" smtClean="0"/>
          </a:p>
          <a:p>
            <a:pPr marL="0" indent="0" algn="just">
              <a:buNone/>
            </a:pPr>
            <a:endParaRPr lang="fr-FR" dirty="0" smtClean="0">
              <a:latin typeface="Times"/>
              <a:cs typeface="Times"/>
            </a:endParaRPr>
          </a:p>
          <a:p>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3265706072"/>
              </p:ext>
            </p:extLst>
          </p:nvPr>
        </p:nvGraphicFramePr>
        <p:xfrm>
          <a:off x="379040" y="2990230"/>
          <a:ext cx="8354650" cy="2743199"/>
        </p:xfrm>
        <a:graphic>
          <a:graphicData uri="http://schemas.openxmlformats.org/drawingml/2006/table">
            <a:tbl>
              <a:tblPr firstRow="1" firstCol="1" lastRow="1" lastCol="1" bandRow="1" bandCol="1">
                <a:tableStyleId>{5C22544A-7EE6-4342-B048-85BDC9FD1C3A}</a:tableStyleId>
              </a:tblPr>
              <a:tblGrid>
                <a:gridCol w="1670930"/>
                <a:gridCol w="1670930"/>
                <a:gridCol w="1670930"/>
                <a:gridCol w="1670930"/>
                <a:gridCol w="1670930"/>
              </a:tblGrid>
              <a:tr h="370840">
                <a:tc>
                  <a:txBody>
                    <a:bodyPr/>
                    <a:lstStyle/>
                    <a:p>
                      <a:pPr algn="ctr"/>
                      <a:r>
                        <a:rPr lang="fr-FR" dirty="0" smtClean="0"/>
                        <a:t>Consommation de capital</a:t>
                      </a:r>
                      <a:r>
                        <a:rPr lang="fr-FR" baseline="0" dirty="0" smtClean="0"/>
                        <a:t> fixe : amortissement</a:t>
                      </a:r>
                      <a:endParaRPr lang="fr-FR" dirty="0">
                        <a:solidFill>
                          <a:srgbClr val="000000"/>
                        </a:solidFill>
                      </a:endParaRPr>
                    </a:p>
                  </a:txBody>
                  <a:tcPr/>
                </a:tc>
                <a:tc>
                  <a:txBody>
                    <a:bodyPr/>
                    <a:lstStyle/>
                    <a:p>
                      <a:pPr algn="ctr"/>
                      <a:r>
                        <a:rPr lang="fr-FR" dirty="0" smtClean="0"/>
                        <a:t>Salaire</a:t>
                      </a:r>
                      <a:r>
                        <a:rPr lang="fr-FR" baseline="0" dirty="0" smtClean="0"/>
                        <a:t> net</a:t>
                      </a:r>
                      <a:endParaRPr lang="fr-FR" dirty="0">
                        <a:solidFill>
                          <a:srgbClr val="000000"/>
                        </a:solidFill>
                      </a:endParaRPr>
                    </a:p>
                  </a:txBody>
                  <a:tcPr/>
                </a:tc>
                <a:tc>
                  <a:txBody>
                    <a:bodyPr/>
                    <a:lstStyle/>
                    <a:p>
                      <a:pPr algn="ctr"/>
                      <a:r>
                        <a:rPr lang="fr-FR" dirty="0" smtClean="0"/>
                        <a:t>Cotisations sociales salariales</a:t>
                      </a:r>
                      <a:endParaRPr lang="fr-FR" dirty="0">
                        <a:solidFill>
                          <a:srgbClr val="000000"/>
                        </a:solidFill>
                      </a:endParaRPr>
                    </a:p>
                  </a:txBody>
                  <a:tcPr/>
                </a:tc>
                <a:tc>
                  <a:txBody>
                    <a:bodyPr/>
                    <a:lstStyle/>
                    <a:p>
                      <a:pPr algn="ctr"/>
                      <a:r>
                        <a:rPr lang="fr-FR" dirty="0" smtClean="0"/>
                        <a:t>Cotisations</a:t>
                      </a:r>
                      <a:r>
                        <a:rPr lang="fr-FR" baseline="0" dirty="0" smtClean="0"/>
                        <a:t> sociales patronales</a:t>
                      </a:r>
                      <a:endParaRPr lang="fr-FR" dirty="0">
                        <a:solidFill>
                          <a:srgbClr val="000000"/>
                        </a:solidFill>
                      </a:endParaRPr>
                    </a:p>
                  </a:txBody>
                  <a:tcPr/>
                </a:tc>
                <a:tc>
                  <a:txBody>
                    <a:bodyPr/>
                    <a:lstStyle/>
                    <a:p>
                      <a:pPr algn="ctr"/>
                      <a:r>
                        <a:rPr lang="fr-FR" dirty="0" smtClean="0"/>
                        <a:t>Profits distribués </a:t>
                      </a:r>
                    </a:p>
                    <a:p>
                      <a:pPr algn="ctr"/>
                      <a:r>
                        <a:rPr lang="fr-FR" dirty="0" smtClean="0"/>
                        <a:t>ou non</a:t>
                      </a:r>
                      <a:endParaRPr lang="fr-FR" dirty="0">
                        <a:solidFill>
                          <a:srgbClr val="000000"/>
                        </a:solidFill>
                      </a:endParaRPr>
                    </a:p>
                  </a:txBody>
                  <a:tcPr/>
                </a:tc>
              </a:tr>
              <a:tr h="370840">
                <a:tc gridSpan="5">
                  <a:txBody>
                    <a:bodyPr/>
                    <a:lstStyle/>
                    <a:p>
                      <a:pPr algn="ctr"/>
                      <a:r>
                        <a:rPr lang="fr-FR" dirty="0" smtClean="0"/>
                        <a:t>Valeur</a:t>
                      </a:r>
                      <a:r>
                        <a:rPr lang="fr-FR" baseline="0" dirty="0" smtClean="0"/>
                        <a:t> ajoutée brute</a:t>
                      </a:r>
                    </a:p>
                    <a:p>
                      <a:pPr algn="ctr"/>
                      <a:endParaRPr lang="fr-FR" baseline="0" dirty="0" smtClean="0"/>
                    </a:p>
                    <a:p>
                      <a:pPr algn="ctr"/>
                      <a:endParaRPr lang="fr-FR" dirty="0">
                        <a:solidFill>
                          <a:srgbClr val="000000"/>
                        </a:solidFill>
                      </a:endParaRP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Consommation de capital</a:t>
                      </a:r>
                      <a:r>
                        <a:rPr lang="fr-FR" baseline="0" dirty="0" smtClean="0"/>
                        <a:t> fixe : amortissement</a:t>
                      </a:r>
                      <a:endParaRPr lang="fr-FR" dirty="0" smtClean="0">
                        <a:solidFill>
                          <a:srgbClr val="000000"/>
                        </a:solidFill>
                      </a:endParaRPr>
                    </a:p>
                  </a:txBody>
                  <a:tcPr/>
                </a:tc>
                <a:tc gridSpan="4">
                  <a:txBody>
                    <a:bodyPr/>
                    <a:lstStyle/>
                    <a:p>
                      <a:pPr algn="ctr"/>
                      <a:r>
                        <a:rPr lang="fr-FR" dirty="0" smtClean="0"/>
                        <a:t>Valeur ajoutée nette</a:t>
                      </a:r>
                      <a:endParaRPr lang="fr-FR" dirty="0">
                        <a:solidFill>
                          <a:srgbClr val="000000"/>
                        </a:solidFill>
                      </a:endParaRP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bl>
          </a:graphicData>
        </a:graphic>
      </p:graphicFrame>
    </p:spTree>
    <p:extLst>
      <p:ext uri="{BB962C8B-B14F-4D97-AF65-F5344CB8AC3E}">
        <p14:creationId xmlns:p14="http://schemas.microsoft.com/office/powerpoint/2010/main" val="96044925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7997" y="274638"/>
            <a:ext cx="8547879" cy="657951"/>
          </a:xfrm>
        </p:spPr>
        <p:txBody>
          <a:bodyPr>
            <a:normAutofit/>
          </a:bodyPr>
          <a:lstStyle/>
          <a:p>
            <a:r>
              <a:rPr lang="fr-FR" sz="3200" dirty="0">
                <a:solidFill>
                  <a:srgbClr val="FF0000"/>
                </a:solidFill>
                <a:latin typeface="Times"/>
                <a:cs typeface="Times"/>
              </a:rPr>
              <a:t>1. Principes fondamentaux des systèmes de retraite</a:t>
            </a:r>
          </a:p>
        </p:txBody>
      </p:sp>
      <p:sp>
        <p:nvSpPr>
          <p:cNvPr id="3" name="Espace réservé du contenu 2"/>
          <p:cNvSpPr>
            <a:spLocks noGrp="1"/>
          </p:cNvSpPr>
          <p:nvPr>
            <p:ph idx="1"/>
          </p:nvPr>
        </p:nvSpPr>
        <p:spPr>
          <a:xfrm>
            <a:off x="457200" y="1289750"/>
            <a:ext cx="8229600" cy="5568250"/>
          </a:xfrm>
        </p:spPr>
        <p:txBody>
          <a:bodyPr>
            <a:normAutofit fontScale="92500"/>
          </a:bodyPr>
          <a:lstStyle/>
          <a:p>
            <a:r>
              <a:rPr lang="fr-FR" sz="2800" dirty="0">
                <a:solidFill>
                  <a:srgbClr val="000090"/>
                </a:solidFill>
                <a:latin typeface="Times"/>
                <a:cs typeface="Times"/>
              </a:rPr>
              <a:t>Salaire socialisé </a:t>
            </a:r>
            <a:r>
              <a:rPr lang="fr-FR" sz="2800" i="1" dirty="0">
                <a:solidFill>
                  <a:srgbClr val="000090"/>
                </a:solidFill>
                <a:latin typeface="Times"/>
                <a:cs typeface="Times"/>
              </a:rPr>
              <a:t>vs </a:t>
            </a:r>
            <a:r>
              <a:rPr lang="fr-FR" sz="2800" dirty="0">
                <a:solidFill>
                  <a:srgbClr val="000090"/>
                </a:solidFill>
                <a:latin typeface="Times"/>
                <a:cs typeface="Times"/>
              </a:rPr>
              <a:t>salaire différé = logique de solidarité contre logique de patrimoine accumulé</a:t>
            </a:r>
          </a:p>
          <a:p>
            <a:pPr marL="0" indent="0" algn="just">
              <a:buNone/>
            </a:pPr>
            <a:r>
              <a:rPr lang="fr-FR" sz="2800" dirty="0">
                <a:latin typeface="Times"/>
                <a:cs typeface="Times"/>
              </a:rPr>
              <a:t>	- Toute pension est versée en prélevant sur la valeur de la production courante. Pas de congélateur des revenus.</a:t>
            </a:r>
          </a:p>
          <a:p>
            <a:pPr marL="0" indent="0" algn="just">
              <a:buNone/>
            </a:pPr>
            <a:r>
              <a:rPr lang="fr-FR" sz="2800" dirty="0">
                <a:latin typeface="Times"/>
                <a:cs typeface="Times"/>
              </a:rPr>
              <a:t>	- Dans le régime actuel par annuités de cotisation, les individus ont des droits non directement proportionnels aux cotisations : il y a </a:t>
            </a:r>
            <a:r>
              <a:rPr lang="fr-FR" sz="2800" dirty="0" smtClean="0">
                <a:latin typeface="Times"/>
                <a:cs typeface="Times"/>
              </a:rPr>
              <a:t>une </a:t>
            </a:r>
            <a:r>
              <a:rPr lang="fr-FR" sz="2800" dirty="0">
                <a:latin typeface="Times"/>
                <a:cs typeface="Times"/>
              </a:rPr>
              <a:t>non-</a:t>
            </a:r>
            <a:r>
              <a:rPr lang="fr-FR" sz="2800" dirty="0" err="1">
                <a:latin typeface="Times"/>
                <a:cs typeface="Times"/>
              </a:rPr>
              <a:t>contributivité</a:t>
            </a:r>
            <a:r>
              <a:rPr lang="fr-FR" sz="2800" dirty="0">
                <a:latin typeface="Times"/>
                <a:cs typeface="Times"/>
              </a:rPr>
              <a:t> partielle et donc une solidarité-redistribution : environ 20 % = part de redistribution dans le système actuel selon le COR.</a:t>
            </a:r>
          </a:p>
          <a:p>
            <a:pPr marL="0" indent="0" algn="just">
              <a:buNone/>
            </a:pPr>
            <a:r>
              <a:rPr lang="fr-FR" sz="2800" dirty="0">
                <a:latin typeface="Times"/>
                <a:cs typeface="Times"/>
              </a:rPr>
              <a:t>	- Dans un régime par points, c’est toujours la valeur ajoutée qui est distribuée, mais la </a:t>
            </a:r>
            <a:r>
              <a:rPr lang="fr-FR" sz="2800" dirty="0" err="1">
                <a:latin typeface="Times"/>
                <a:cs typeface="Times"/>
              </a:rPr>
              <a:t>contributivité</a:t>
            </a:r>
            <a:r>
              <a:rPr lang="fr-FR" sz="2800" dirty="0">
                <a:latin typeface="Times"/>
                <a:cs typeface="Times"/>
              </a:rPr>
              <a:t> stricte laisse croire qu’on récupère les cotisations personnelles. Idem pour le système par comptes notionnels.</a:t>
            </a:r>
          </a:p>
          <a:p>
            <a:endParaRPr lang="fr-FR" sz="2800" dirty="0">
              <a:latin typeface="Times"/>
              <a:cs typeface="Times"/>
            </a:endParaRPr>
          </a:p>
        </p:txBody>
      </p:sp>
    </p:spTree>
    <p:extLst>
      <p:ext uri="{BB962C8B-B14F-4D97-AF65-F5344CB8AC3E}">
        <p14:creationId xmlns:p14="http://schemas.microsoft.com/office/powerpoint/2010/main" val="78359309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9683"/>
            <a:ext cx="8229600" cy="813539"/>
          </a:xfrm>
        </p:spPr>
        <p:txBody>
          <a:bodyPr>
            <a:normAutofit fontScale="90000"/>
          </a:bodyPr>
          <a:lstStyle/>
          <a:p>
            <a:r>
              <a:rPr lang="fr-FR" sz="3200" dirty="0">
                <a:solidFill>
                  <a:srgbClr val="FF0000"/>
                </a:solidFill>
                <a:latin typeface="Times"/>
                <a:cs typeface="Times"/>
              </a:rPr>
              <a:t>2. Le financement du système de retraite </a:t>
            </a:r>
            <a:r>
              <a:rPr lang="fr-FR" sz="3200" dirty="0" smtClean="0">
                <a:solidFill>
                  <a:srgbClr val="FF0000"/>
                </a:solidFill>
                <a:latin typeface="Times"/>
                <a:cs typeface="Times"/>
              </a:rPr>
              <a:t>français </a:t>
            </a:r>
            <a:br>
              <a:rPr lang="fr-FR" sz="3200" dirty="0" smtClean="0">
                <a:solidFill>
                  <a:srgbClr val="FF0000"/>
                </a:solidFill>
                <a:latin typeface="Times"/>
                <a:cs typeface="Times"/>
              </a:rPr>
            </a:br>
            <a:r>
              <a:rPr lang="fr-FR" sz="3200" dirty="0" smtClean="0">
                <a:solidFill>
                  <a:srgbClr val="FF0000"/>
                </a:solidFill>
                <a:latin typeface="Times"/>
                <a:cs typeface="Times"/>
              </a:rPr>
              <a:t>sous </a:t>
            </a:r>
            <a:r>
              <a:rPr lang="fr-FR" sz="3200" dirty="0">
                <a:solidFill>
                  <a:srgbClr val="FF0000"/>
                </a:solidFill>
                <a:latin typeface="Times"/>
                <a:cs typeface="Times"/>
              </a:rPr>
              <a:t>le signe de la baisse des </a:t>
            </a:r>
            <a:r>
              <a:rPr lang="fr-FR" sz="3200" dirty="0" smtClean="0">
                <a:solidFill>
                  <a:srgbClr val="FF0000"/>
                </a:solidFill>
                <a:latin typeface="Times"/>
                <a:cs typeface="Times"/>
              </a:rPr>
              <a:t>pensions</a:t>
            </a:r>
            <a:endParaRPr lang="fr-FR" sz="3200" dirty="0">
              <a:solidFill>
                <a:srgbClr val="FF0000"/>
              </a:solidFill>
              <a:latin typeface="Times"/>
              <a:cs typeface="Times"/>
            </a:endParaRPr>
          </a:p>
        </p:txBody>
      </p:sp>
      <p:sp>
        <p:nvSpPr>
          <p:cNvPr id="3" name="Espace réservé du contenu 2"/>
          <p:cNvSpPr>
            <a:spLocks noGrp="1"/>
          </p:cNvSpPr>
          <p:nvPr>
            <p:ph idx="1"/>
          </p:nvPr>
        </p:nvSpPr>
        <p:spPr>
          <a:xfrm>
            <a:off x="0" y="754012"/>
            <a:ext cx="9144000" cy="6103987"/>
          </a:xfrm>
        </p:spPr>
        <p:txBody>
          <a:bodyPr>
            <a:normAutofit/>
          </a:bodyPr>
          <a:lstStyle/>
          <a:p>
            <a:endParaRPr lang="fr-FR" sz="2800" dirty="0" smtClean="0">
              <a:latin typeface="Times"/>
              <a:cs typeface="Times"/>
            </a:endParaRPr>
          </a:p>
          <a:p>
            <a:endParaRPr lang="fr-FR" sz="2800" dirty="0">
              <a:latin typeface="Times"/>
              <a:cs typeface="Times"/>
            </a:endParaRPr>
          </a:p>
        </p:txBody>
      </p:sp>
      <p:pic>
        <p:nvPicPr>
          <p:cNvPr id="6" name="Image 5" descr="Capture d’écran 2018-08-31 à 06.42.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00" y="853222"/>
            <a:ext cx="8585200" cy="6098402"/>
          </a:xfrm>
          <a:prstGeom prst="rect">
            <a:avLst/>
          </a:prstGeom>
        </p:spPr>
      </p:pic>
    </p:spTree>
    <p:extLst>
      <p:ext uri="{BB962C8B-B14F-4D97-AF65-F5344CB8AC3E}">
        <p14:creationId xmlns:p14="http://schemas.microsoft.com/office/powerpoint/2010/main" val="192976461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992"/>
            <a:ext cx="8229600" cy="1143000"/>
          </a:xfrm>
        </p:spPr>
        <p:txBody>
          <a:bodyPr>
            <a:normAutofit/>
          </a:bodyPr>
          <a:lstStyle/>
          <a:p>
            <a:r>
              <a:rPr lang="fr-FR" sz="3200" dirty="0">
                <a:solidFill>
                  <a:srgbClr val="FF0000"/>
                </a:solidFill>
                <a:latin typeface="Times"/>
                <a:cs typeface="Times"/>
              </a:rPr>
              <a:t>2. Le financement du système de retraite français </a:t>
            </a:r>
            <a:br>
              <a:rPr lang="fr-FR" sz="3200" dirty="0">
                <a:solidFill>
                  <a:srgbClr val="FF0000"/>
                </a:solidFill>
                <a:latin typeface="Times"/>
                <a:cs typeface="Times"/>
              </a:rPr>
            </a:br>
            <a:r>
              <a:rPr lang="fr-FR" sz="3200" dirty="0">
                <a:solidFill>
                  <a:srgbClr val="FF0000"/>
                </a:solidFill>
                <a:latin typeface="Times"/>
                <a:cs typeface="Times"/>
              </a:rPr>
              <a:t>sous le signe de la baisse des pensions</a:t>
            </a:r>
          </a:p>
        </p:txBody>
      </p:sp>
      <p:pic>
        <p:nvPicPr>
          <p:cNvPr id="6" name="Espace réservé du contenu 5" descr="Capture d’écran 2018-09-01 à 06.22.28.png"/>
          <p:cNvPicPr>
            <a:picLocks noGrp="1" noChangeAspect="1"/>
          </p:cNvPicPr>
          <p:nvPr>
            <p:ph idx="1"/>
          </p:nvPr>
        </p:nvPicPr>
        <p:blipFill>
          <a:blip r:embed="rId2">
            <a:extLst>
              <a:ext uri="{28A0092B-C50C-407E-A947-70E740481C1C}">
                <a14:useLocalDpi xmlns:a14="http://schemas.microsoft.com/office/drawing/2010/main" val="0"/>
              </a:ext>
            </a:extLst>
          </a:blip>
          <a:srcRect t="2631" b="2631"/>
          <a:stretch>
            <a:fillRect/>
          </a:stretch>
        </p:blipFill>
        <p:spPr>
          <a:xfrm>
            <a:off x="219075" y="1120008"/>
            <a:ext cx="8686800" cy="5737992"/>
          </a:xfrm>
        </p:spPr>
      </p:pic>
    </p:spTree>
    <p:extLst>
      <p:ext uri="{BB962C8B-B14F-4D97-AF65-F5344CB8AC3E}">
        <p14:creationId xmlns:p14="http://schemas.microsoft.com/office/powerpoint/2010/main" val="135993108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3000"/>
          </a:xfrm>
        </p:spPr>
        <p:txBody>
          <a:bodyPr>
            <a:noAutofit/>
          </a:bodyPr>
          <a:lstStyle/>
          <a:p>
            <a:r>
              <a:rPr lang="fr-FR" sz="3200" dirty="0" smtClean="0">
                <a:solidFill>
                  <a:srgbClr val="FF0000"/>
                </a:solidFill>
                <a:latin typeface="Times"/>
                <a:cs typeface="Times"/>
              </a:rPr>
              <a:t>2. Le </a:t>
            </a:r>
            <a:r>
              <a:rPr lang="fr-FR" sz="3200" dirty="0">
                <a:solidFill>
                  <a:srgbClr val="FF0000"/>
                </a:solidFill>
                <a:latin typeface="Times"/>
                <a:cs typeface="Times"/>
              </a:rPr>
              <a:t>financement du système de retraite français </a:t>
            </a:r>
            <a:br>
              <a:rPr lang="fr-FR" sz="3200" dirty="0">
                <a:solidFill>
                  <a:srgbClr val="FF0000"/>
                </a:solidFill>
                <a:latin typeface="Times"/>
                <a:cs typeface="Times"/>
              </a:rPr>
            </a:br>
            <a:r>
              <a:rPr lang="fr-FR" sz="3200" dirty="0">
                <a:solidFill>
                  <a:srgbClr val="FF0000"/>
                </a:solidFill>
                <a:latin typeface="Times"/>
                <a:cs typeface="Times"/>
              </a:rPr>
              <a:t>sous le signe de la baisse des pensions</a:t>
            </a:r>
          </a:p>
        </p:txBody>
      </p:sp>
      <p:sp>
        <p:nvSpPr>
          <p:cNvPr id="3" name="Espace réservé du contenu 2"/>
          <p:cNvSpPr>
            <a:spLocks noGrp="1"/>
          </p:cNvSpPr>
          <p:nvPr>
            <p:ph idx="1"/>
          </p:nvPr>
        </p:nvSpPr>
        <p:spPr>
          <a:xfrm>
            <a:off x="192403" y="1270089"/>
            <a:ext cx="8792863" cy="5587911"/>
          </a:xfrm>
        </p:spPr>
        <p:txBody>
          <a:bodyPr>
            <a:normAutofit lnSpcReduction="10000"/>
          </a:bodyPr>
          <a:lstStyle/>
          <a:p>
            <a:r>
              <a:rPr lang="fr-FR" sz="3000" dirty="0" smtClean="0">
                <a:latin typeface="Times"/>
                <a:cs typeface="Times"/>
              </a:rPr>
              <a:t>Il </a:t>
            </a:r>
            <a:r>
              <a:rPr lang="fr-FR" sz="3000" dirty="0">
                <a:latin typeface="Times"/>
                <a:cs typeface="Times"/>
              </a:rPr>
              <a:t>y a 60 retraités pour 100 actifs </a:t>
            </a:r>
            <a:r>
              <a:rPr lang="fr-FR" sz="3000" dirty="0" smtClean="0">
                <a:latin typeface="Times"/>
                <a:cs typeface="Times"/>
              </a:rPr>
              <a:t>aujourd’hui. </a:t>
            </a:r>
          </a:p>
          <a:p>
            <a:pPr algn="just"/>
            <a:r>
              <a:rPr lang="fr-FR" sz="3000" dirty="0">
                <a:latin typeface="Times"/>
                <a:cs typeface="Times"/>
              </a:rPr>
              <a:t>E</a:t>
            </a:r>
            <a:r>
              <a:rPr lang="fr-FR" sz="3000" dirty="0" smtClean="0">
                <a:latin typeface="Times"/>
                <a:cs typeface="Times"/>
              </a:rPr>
              <a:t>n </a:t>
            </a:r>
            <a:r>
              <a:rPr lang="fr-FR" sz="3000" dirty="0">
                <a:latin typeface="Times"/>
                <a:cs typeface="Times"/>
              </a:rPr>
              <a:t>2070, il y aura 80  retraités pour 100 actifs. Mais quelle est réellement l’amplitude financière du problème  </a:t>
            </a:r>
            <a:r>
              <a:rPr lang="fr-FR" sz="3000" dirty="0" smtClean="0">
                <a:latin typeface="Times"/>
                <a:cs typeface="Times"/>
              </a:rPr>
              <a:t>?</a:t>
            </a:r>
          </a:p>
          <a:p>
            <a:pPr marL="269875" indent="0" algn="just">
              <a:tabLst>
                <a:tab pos="639763" algn="l"/>
                <a:tab pos="1554163" algn="l"/>
                <a:tab pos="2468563" algn="l"/>
                <a:tab pos="3382963" algn="l"/>
                <a:tab pos="4297363" algn="l"/>
                <a:tab pos="5211763" algn="l"/>
                <a:tab pos="6126163" algn="l"/>
                <a:tab pos="7040563" algn="l"/>
                <a:tab pos="7954963" algn="l"/>
                <a:tab pos="8869363" algn="l"/>
                <a:tab pos="9783763" algn="l"/>
              </a:tabLst>
            </a:pPr>
            <a:r>
              <a:rPr lang="fr-FR" sz="3000" dirty="0" smtClean="0">
                <a:latin typeface="Times"/>
                <a:cs typeface="Times"/>
              </a:rPr>
              <a:t> Il </a:t>
            </a:r>
            <a:r>
              <a:rPr lang="fr-FR" sz="3000" dirty="0">
                <a:latin typeface="Times"/>
                <a:cs typeface="Times"/>
              </a:rPr>
              <a:t>y a effectivement un besoin de financement à venir mais, hors catastrophe, il reste mesuré. Comme le reconnaît le Haut </a:t>
            </a:r>
            <a:r>
              <a:rPr lang="fr-FR" sz="3000" dirty="0" smtClean="0">
                <a:latin typeface="Times"/>
                <a:cs typeface="Times"/>
              </a:rPr>
              <a:t>Commissaire</a:t>
            </a:r>
            <a:r>
              <a:rPr lang="fr-FR" sz="3000" dirty="0">
                <a:latin typeface="Times"/>
                <a:cs typeface="Times"/>
              </a:rPr>
              <a:t>, </a:t>
            </a:r>
            <a:r>
              <a:rPr lang="fr-FR" sz="3000" dirty="0" smtClean="0">
                <a:latin typeface="Times"/>
                <a:cs typeface="Times"/>
              </a:rPr>
              <a:t>« </a:t>
            </a:r>
            <a:r>
              <a:rPr lang="fr-FR" sz="3000" i="1" dirty="0" smtClean="0">
                <a:latin typeface="Times"/>
                <a:cs typeface="Times"/>
              </a:rPr>
              <a:t>aujourd’hui</a:t>
            </a:r>
            <a:r>
              <a:rPr lang="fr-FR" sz="3000" i="1" dirty="0">
                <a:latin typeface="Times"/>
                <a:cs typeface="Times"/>
              </a:rPr>
              <a:t>, nous n’avons pas le couteau sous la gorge</a:t>
            </a:r>
            <a:r>
              <a:rPr lang="fr-FR" sz="3000" dirty="0">
                <a:latin typeface="Times"/>
                <a:cs typeface="Times"/>
              </a:rPr>
              <a:t>  ».</a:t>
            </a:r>
          </a:p>
          <a:p>
            <a:pPr marL="269875" indent="0" algn="just">
              <a:tabLst>
                <a:tab pos="639763" algn="l"/>
                <a:tab pos="1554163" algn="l"/>
                <a:tab pos="2468563" algn="l"/>
                <a:tab pos="3382963" algn="l"/>
                <a:tab pos="4297363" algn="l"/>
                <a:tab pos="5211763" algn="l"/>
                <a:tab pos="6126163" algn="l"/>
                <a:tab pos="7040563" algn="l"/>
                <a:tab pos="7954963" algn="l"/>
                <a:tab pos="8869363" algn="l"/>
                <a:tab pos="9783763" algn="l"/>
              </a:tabLst>
            </a:pPr>
            <a:r>
              <a:rPr lang="fr-FR" sz="3000" dirty="0" smtClean="0">
                <a:latin typeface="Times"/>
                <a:cs typeface="Times"/>
              </a:rPr>
              <a:t> Les 315 milliards de retraites </a:t>
            </a:r>
            <a:r>
              <a:rPr lang="fr-FR" sz="3000" dirty="0">
                <a:latin typeface="Times"/>
                <a:cs typeface="Times"/>
              </a:rPr>
              <a:t>sont financés à 95,2 % par des cotisations sociales (4,8 % proviennent d’une épargne individuelle) et seules 2 % des pensions sont le fruit de produits d’épargne particuliers.</a:t>
            </a:r>
            <a:r>
              <a:rPr lang="fr-FR" sz="3000" dirty="0" smtClean="0">
                <a:latin typeface="Times"/>
                <a:cs typeface="Times"/>
              </a:rPr>
              <a:t> </a:t>
            </a:r>
            <a:endParaRPr lang="fr-FR" sz="3000" dirty="0">
              <a:latin typeface="Times"/>
              <a:cs typeface="Times"/>
            </a:endParaRPr>
          </a:p>
          <a:p>
            <a:endParaRPr lang="fr-FR" dirty="0"/>
          </a:p>
        </p:txBody>
      </p:sp>
    </p:spTree>
    <p:extLst>
      <p:ext uri="{BB962C8B-B14F-4D97-AF65-F5344CB8AC3E}">
        <p14:creationId xmlns:p14="http://schemas.microsoft.com/office/powerpoint/2010/main" val="1424082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96059"/>
            <a:ext cx="8229600" cy="856372"/>
          </a:xfrm>
        </p:spPr>
        <p:txBody>
          <a:bodyPr>
            <a:noAutofit/>
          </a:bodyPr>
          <a:lstStyle/>
          <a:p>
            <a:r>
              <a:rPr lang="fr-FR" sz="3200" dirty="0">
                <a:solidFill>
                  <a:srgbClr val="FF0000"/>
                </a:solidFill>
                <a:latin typeface="Times"/>
                <a:cs typeface="Times"/>
              </a:rPr>
              <a:t>2. Le financement du système de retraite français </a:t>
            </a:r>
            <a:br>
              <a:rPr lang="fr-FR" sz="3200" dirty="0">
                <a:solidFill>
                  <a:srgbClr val="FF0000"/>
                </a:solidFill>
                <a:latin typeface="Times"/>
                <a:cs typeface="Times"/>
              </a:rPr>
            </a:br>
            <a:r>
              <a:rPr lang="fr-FR" sz="3200" dirty="0">
                <a:solidFill>
                  <a:srgbClr val="FF0000"/>
                </a:solidFill>
                <a:latin typeface="Times"/>
                <a:cs typeface="Times"/>
              </a:rPr>
              <a:t>sous le signe de la baisse des pensions</a:t>
            </a:r>
          </a:p>
        </p:txBody>
      </p:sp>
      <p:pic>
        <p:nvPicPr>
          <p:cNvPr id="4" name="Espace réservé du contenu 3">
            <a:extLst>
              <a:ext uri="{FF2B5EF4-FFF2-40B4-BE49-F238E27FC236}">
                <a16:creationId xmlns="" xmlns:a16="http://schemas.microsoft.com/office/drawing/2014/main" id="{2C0B13B3-5646-4229-85EC-99975B29AD3B}"/>
              </a:ext>
            </a:extLst>
          </p:cNvPr>
          <p:cNvPicPr>
            <a:picLocks noGrp="1" noChangeAspect="1"/>
          </p:cNvPicPr>
          <p:nvPr>
            <p:ph idx="1"/>
          </p:nvPr>
        </p:nvPicPr>
        <p:blipFill>
          <a:blip r:embed="rId2">
            <a:lum/>
            <a:alphaModFix/>
          </a:blip>
          <a:srcRect l="2975" r="2975"/>
          <a:stretch>
            <a:fillRect/>
          </a:stretch>
        </p:blipFill>
        <p:spPr>
          <a:xfrm>
            <a:off x="457200" y="1190536"/>
            <a:ext cx="8229600" cy="5134047"/>
          </a:xfrm>
          <a:prstGeom prst="rect">
            <a:avLst/>
          </a:prstGeom>
          <a:noFill/>
          <a:ln>
            <a:noFill/>
          </a:ln>
        </p:spPr>
      </p:pic>
    </p:spTree>
    <p:extLst>
      <p:ext uri="{BB962C8B-B14F-4D97-AF65-F5344CB8AC3E}">
        <p14:creationId xmlns:p14="http://schemas.microsoft.com/office/powerpoint/2010/main" val="192976461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1"/>
          <p:cNvSpPr txBox="1">
            <a:spLocks noChangeArrowheads="1"/>
          </p:cNvSpPr>
          <p:nvPr/>
        </p:nvSpPr>
        <p:spPr bwMode="auto">
          <a:xfrm>
            <a:off x="107950" y="44450"/>
            <a:ext cx="8856663" cy="898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Arial" charset="0"/>
              </a:defRPr>
            </a:lvl9pPr>
          </a:lstStyle>
          <a:p>
            <a:pPr algn="ctr"/>
            <a:r>
              <a:rPr lang="fr-FR" sz="3200" dirty="0">
                <a:solidFill>
                  <a:srgbClr val="FF0000"/>
                </a:solidFill>
                <a:latin typeface="Times"/>
                <a:cs typeface="Times"/>
              </a:rPr>
              <a:t>2. Le financement du système de retraite français </a:t>
            </a:r>
            <a:br>
              <a:rPr lang="fr-FR" sz="3200" dirty="0">
                <a:solidFill>
                  <a:srgbClr val="FF0000"/>
                </a:solidFill>
                <a:latin typeface="Times"/>
                <a:cs typeface="Times"/>
              </a:rPr>
            </a:br>
            <a:r>
              <a:rPr lang="fr-FR" sz="3200" dirty="0">
                <a:solidFill>
                  <a:srgbClr val="FF0000"/>
                </a:solidFill>
                <a:latin typeface="Times"/>
                <a:cs typeface="Times"/>
              </a:rPr>
              <a:t>sous le signe de la baisse des pensions</a:t>
            </a:r>
            <a:endParaRPr lang="fr-FR" sz="3200" b="1" dirty="0">
              <a:solidFill>
                <a:srgbClr val="FF0000"/>
              </a:solidFill>
              <a:latin typeface="Century Gothic" charset="0"/>
              <a:cs typeface="Microsoft YaHei" charset="0"/>
            </a:endParaRPr>
          </a:p>
        </p:txBody>
      </p:sp>
      <p:sp>
        <p:nvSpPr>
          <p:cNvPr id="66562" name="Text Box 2"/>
          <p:cNvSpPr txBox="1">
            <a:spLocks noChangeArrowheads="1"/>
          </p:cNvSpPr>
          <p:nvPr/>
        </p:nvSpPr>
        <p:spPr bwMode="auto">
          <a:xfrm>
            <a:off x="179388" y="942945"/>
            <a:ext cx="8856662" cy="5156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271463" indent="-27146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ea typeface="ＭＳ Ｐゴシック" charset="0"/>
                <a:cs typeface="Arial"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ea typeface="ＭＳ Ｐゴシック" charset="0"/>
                <a:cs typeface="Arial"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ea typeface="ＭＳ Ｐゴシック" charset="0"/>
                <a:cs typeface="Arial"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ea typeface="ＭＳ Ｐゴシック" charset="0"/>
                <a:cs typeface="Arial"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ea typeface="ＭＳ Ｐゴシック"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ea typeface="ＭＳ Ｐゴシック"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ea typeface="ＭＳ Ｐゴシック"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ea typeface="ＭＳ Ｐゴシック"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ea typeface="ＭＳ Ｐゴシック" charset="0"/>
                <a:cs typeface="Arial" charset="0"/>
              </a:defRPr>
            </a:lvl9pPr>
          </a:lstStyle>
          <a:p>
            <a:pPr algn="just">
              <a:buClr>
                <a:srgbClr val="D16349"/>
              </a:buClr>
              <a:buSzPct val="85000"/>
              <a:buFont typeface="Wingdings" charset="0"/>
              <a:buChar char=""/>
            </a:pPr>
            <a:r>
              <a:rPr lang="fr-FR" sz="2400" dirty="0">
                <a:latin typeface="Times"/>
                <a:cs typeface="Times"/>
              </a:rPr>
              <a:t>Un recul de l’âge de première validation, quel que soit le diplôme obtenu</a:t>
            </a:r>
          </a:p>
          <a:p>
            <a:pPr algn="just">
              <a:buClr>
                <a:srgbClr val="D16349"/>
              </a:buClr>
              <a:buSzPct val="85000"/>
              <a:buFont typeface="Wingdings" charset="0"/>
              <a:buChar char=""/>
            </a:pPr>
            <a:r>
              <a:rPr lang="fr-FR" sz="2400" dirty="0">
                <a:latin typeface="Times"/>
                <a:cs typeface="Times"/>
              </a:rPr>
              <a:t>Les écarts d’âge de début d’acquisition entre les situations professionnelles diminuent au fil des générations</a:t>
            </a:r>
          </a:p>
          <a:p>
            <a:pPr algn="just">
              <a:buClr>
                <a:srgbClr val="D16349"/>
              </a:buClr>
              <a:buSzPct val="85000"/>
              <a:buFont typeface="Wingdings" charset="0"/>
              <a:buChar char=""/>
            </a:pPr>
            <a:r>
              <a:rPr lang="fr-FR" sz="2400" dirty="0">
                <a:latin typeface="Times"/>
                <a:cs typeface="Times"/>
              </a:rPr>
              <a:t>Des débuts de validation plus tardifs, à la fois pour les faibles et les hauts salaires</a:t>
            </a:r>
          </a:p>
          <a:p>
            <a:pPr marL="273050" algn="just">
              <a:buClrTx/>
              <a:buSzPct val="85000"/>
              <a:buFontTx/>
              <a:buNone/>
            </a:pPr>
            <a:endParaRPr lang="fr-FR" sz="2200" dirty="0">
              <a:latin typeface="Century Gothic" charset="0"/>
              <a:cs typeface="Microsoft YaHei" charset="0"/>
            </a:endParaRPr>
          </a:p>
        </p:txBody>
      </p:sp>
      <p:pic>
        <p:nvPicPr>
          <p:cNvPr id="665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3252198"/>
            <a:ext cx="4500563" cy="36058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65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0075" y="3252197"/>
            <a:ext cx="4699000" cy="36058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10733303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6376"/>
            <a:ext cx="8229600" cy="955582"/>
          </a:xfrm>
        </p:spPr>
        <p:txBody>
          <a:bodyPr>
            <a:normAutofit fontScale="90000"/>
          </a:bodyPr>
          <a:lstStyle/>
          <a:p>
            <a:r>
              <a:rPr lang="fr-FR" sz="3200" dirty="0">
                <a:solidFill>
                  <a:srgbClr val="FF0000"/>
                </a:solidFill>
                <a:latin typeface="Times"/>
                <a:cs typeface="Times"/>
              </a:rPr>
              <a:t>2. Le financement du système de retraite français </a:t>
            </a:r>
            <a:br>
              <a:rPr lang="fr-FR" sz="3200" dirty="0">
                <a:solidFill>
                  <a:srgbClr val="FF0000"/>
                </a:solidFill>
                <a:latin typeface="Times"/>
                <a:cs typeface="Times"/>
              </a:rPr>
            </a:br>
            <a:r>
              <a:rPr lang="fr-FR" sz="3200" dirty="0">
                <a:solidFill>
                  <a:srgbClr val="FF0000"/>
                </a:solidFill>
                <a:latin typeface="Times"/>
                <a:cs typeface="Times"/>
              </a:rPr>
              <a:t>sous le signe de la baisse des pensions</a:t>
            </a:r>
          </a:p>
        </p:txBody>
      </p:sp>
      <p:sp>
        <p:nvSpPr>
          <p:cNvPr id="3" name="Espace réservé du contenu 2"/>
          <p:cNvSpPr>
            <a:spLocks noGrp="1"/>
          </p:cNvSpPr>
          <p:nvPr>
            <p:ph idx="1"/>
          </p:nvPr>
        </p:nvSpPr>
        <p:spPr>
          <a:xfrm>
            <a:off x="457200" y="1011958"/>
            <a:ext cx="8229600" cy="5674902"/>
          </a:xfrm>
        </p:spPr>
        <p:txBody>
          <a:bodyPr>
            <a:normAutofit/>
          </a:bodyPr>
          <a:lstStyle/>
          <a:p>
            <a:r>
              <a:rPr lang="fr-FR" sz="2800" dirty="0" smtClean="0">
                <a:solidFill>
                  <a:srgbClr val="0000FF"/>
                </a:solidFill>
                <a:latin typeface="Times"/>
                <a:cs typeface="Times"/>
              </a:rPr>
              <a:t>Un choix politique à la base de toutes les réformes antérieures :</a:t>
            </a:r>
          </a:p>
          <a:p>
            <a:pPr lvl="0" algn="just"/>
            <a:r>
              <a:rPr lang="fr-FR" sz="2800" dirty="0">
                <a:latin typeface="Times"/>
                <a:cs typeface="Times"/>
              </a:rPr>
              <a:t>Bloquer le financement des régimes de retraite à son niveau </a:t>
            </a:r>
            <a:r>
              <a:rPr lang="fr-FR" sz="2800" dirty="0" smtClean="0">
                <a:latin typeface="Times"/>
                <a:cs typeface="Times"/>
              </a:rPr>
              <a:t>initial </a:t>
            </a:r>
            <a:r>
              <a:rPr lang="fr-FR" sz="2800" dirty="0">
                <a:latin typeface="Times"/>
                <a:cs typeface="Times"/>
              </a:rPr>
              <a:t>alors que le nombre de retraités est appelé à augmenter</a:t>
            </a:r>
          </a:p>
          <a:p>
            <a:pPr lvl="0" algn="just"/>
            <a:endParaRPr lang="fr-FR" sz="2800" dirty="0">
              <a:latin typeface="Times"/>
              <a:cs typeface="Times"/>
            </a:endParaRPr>
          </a:p>
          <a:p>
            <a:pPr lvl="0" algn="just">
              <a:buSzPct val="45000"/>
              <a:buFont typeface="StarSymbol"/>
              <a:buChar char="●"/>
            </a:pPr>
            <a:r>
              <a:rPr lang="fr-FR" sz="2800" dirty="0">
                <a:latin typeface="Times"/>
                <a:cs typeface="Times"/>
              </a:rPr>
              <a:t>Baisse du niveau relatif des pensions (moins de part de PIB </a:t>
            </a:r>
            <a:r>
              <a:rPr lang="fr-FR" sz="2800" dirty="0" smtClean="0">
                <a:latin typeface="Times"/>
                <a:cs typeface="Times"/>
              </a:rPr>
              <a:t>consacrée </a:t>
            </a:r>
            <a:r>
              <a:rPr lang="fr-FR" sz="2800" dirty="0">
                <a:latin typeface="Times"/>
                <a:cs typeface="Times"/>
              </a:rPr>
              <a:t>à chaque retraité)</a:t>
            </a:r>
          </a:p>
          <a:p>
            <a:pPr lvl="0" algn="just">
              <a:buSzPct val="45000"/>
              <a:buFont typeface="StarSymbol"/>
              <a:buChar char="●"/>
            </a:pPr>
            <a:endParaRPr lang="fr-FR" sz="2800" dirty="0">
              <a:latin typeface="Times"/>
              <a:cs typeface="Times"/>
            </a:endParaRPr>
          </a:p>
          <a:p>
            <a:pPr lvl="0" algn="just">
              <a:buSzPct val="45000"/>
              <a:buFont typeface="StarSymbol"/>
              <a:buChar char="●"/>
            </a:pPr>
            <a:r>
              <a:rPr lang="fr-FR" sz="2800" dirty="0">
                <a:latin typeface="Times"/>
                <a:cs typeface="Times"/>
              </a:rPr>
              <a:t>Accroissement des inégalités entre retraités (la baisse n'est pas uniforme)</a:t>
            </a:r>
          </a:p>
          <a:p>
            <a:pPr lvl="0"/>
            <a:endParaRPr lang="fr-FR" sz="2800" b="1" dirty="0">
              <a:solidFill>
                <a:srgbClr val="FF3300"/>
              </a:solidFill>
            </a:endParaRPr>
          </a:p>
          <a:p>
            <a:endParaRPr lang="fr-FR" sz="2800" dirty="0">
              <a:latin typeface="Times"/>
              <a:cs typeface="Times"/>
            </a:endParaRPr>
          </a:p>
        </p:txBody>
      </p:sp>
    </p:spTree>
    <p:extLst>
      <p:ext uri="{BB962C8B-B14F-4D97-AF65-F5344CB8AC3E}">
        <p14:creationId xmlns:p14="http://schemas.microsoft.com/office/powerpoint/2010/main" val="192976461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5555" y="24466"/>
            <a:ext cx="8229600" cy="1143000"/>
          </a:xfrm>
        </p:spPr>
        <p:txBody>
          <a:bodyPr>
            <a:noAutofit/>
          </a:bodyPr>
          <a:lstStyle/>
          <a:p>
            <a:r>
              <a:rPr lang="fr-FR" sz="3200" dirty="0">
                <a:solidFill>
                  <a:srgbClr val="FF0000"/>
                </a:solidFill>
                <a:latin typeface="Times"/>
                <a:cs typeface="Times"/>
              </a:rPr>
              <a:t>2. Le financement du système de retraite français </a:t>
            </a:r>
            <a:br>
              <a:rPr lang="fr-FR" sz="3200" dirty="0">
                <a:solidFill>
                  <a:srgbClr val="FF0000"/>
                </a:solidFill>
                <a:latin typeface="Times"/>
                <a:cs typeface="Times"/>
              </a:rPr>
            </a:br>
            <a:r>
              <a:rPr lang="fr-FR" sz="3200" dirty="0">
                <a:solidFill>
                  <a:srgbClr val="FF0000"/>
                </a:solidFill>
                <a:latin typeface="Times"/>
                <a:cs typeface="Times"/>
              </a:rPr>
              <a:t>sous le signe de la baisse des pensions</a:t>
            </a:r>
            <a:endParaRPr lang="fr-FR" sz="3200" dirty="0">
              <a:solidFill>
                <a:srgbClr val="FF0000"/>
              </a:solidFill>
            </a:endParaRPr>
          </a:p>
        </p:txBody>
      </p:sp>
      <p:sp>
        <p:nvSpPr>
          <p:cNvPr id="3" name="Espace réservé du contenu 2"/>
          <p:cNvSpPr>
            <a:spLocks noGrp="1"/>
          </p:cNvSpPr>
          <p:nvPr>
            <p:ph idx="1"/>
          </p:nvPr>
        </p:nvSpPr>
        <p:spPr>
          <a:xfrm>
            <a:off x="230880" y="1347064"/>
            <a:ext cx="8686800" cy="5510936"/>
          </a:xfrm>
        </p:spPr>
        <p:txBody>
          <a:bodyPr>
            <a:normAutofit/>
          </a:bodyPr>
          <a:lstStyle/>
          <a:p>
            <a:pPr marL="0" indent="0" algn="just">
              <a:tabLst>
                <a:tab pos="639763" algn="l"/>
                <a:tab pos="1554163" algn="l"/>
                <a:tab pos="2468563" algn="l"/>
                <a:tab pos="3382963" algn="l"/>
                <a:tab pos="4297363" algn="l"/>
                <a:tab pos="5211763" algn="l"/>
                <a:tab pos="6126163" algn="l"/>
                <a:tab pos="7040563" algn="l"/>
                <a:tab pos="7954963" algn="l"/>
                <a:tab pos="8869363" algn="l"/>
                <a:tab pos="9783763" algn="l"/>
              </a:tabLst>
            </a:pPr>
            <a:r>
              <a:rPr lang="fr-FR" dirty="0" smtClean="0">
                <a:latin typeface="Times"/>
                <a:cs typeface="Times"/>
              </a:rPr>
              <a:t> </a:t>
            </a:r>
            <a:r>
              <a:rPr lang="fr-FR" sz="2800" dirty="0" smtClean="0">
                <a:latin typeface="Times"/>
                <a:cs typeface="Times"/>
              </a:rPr>
              <a:t>42 </a:t>
            </a:r>
            <a:r>
              <a:rPr lang="fr-FR" sz="2800" dirty="0">
                <a:latin typeface="Times"/>
                <a:cs typeface="Times"/>
              </a:rPr>
              <a:t>régimes de retraite différents. </a:t>
            </a:r>
            <a:endParaRPr lang="fr-FR" sz="2800" dirty="0" smtClean="0">
              <a:latin typeface="Times"/>
              <a:cs typeface="Times"/>
            </a:endParaRPr>
          </a:p>
          <a:p>
            <a:pPr marL="0" indent="0" algn="just">
              <a:tabLst>
                <a:tab pos="639763" algn="l"/>
                <a:tab pos="1554163" algn="l"/>
                <a:tab pos="2468563" algn="l"/>
                <a:tab pos="3382963" algn="l"/>
                <a:tab pos="4297363" algn="l"/>
                <a:tab pos="5211763" algn="l"/>
                <a:tab pos="6126163" algn="l"/>
                <a:tab pos="7040563" algn="l"/>
                <a:tab pos="7954963" algn="l"/>
                <a:tab pos="8869363" algn="l"/>
                <a:tab pos="9783763" algn="l"/>
              </a:tabLst>
            </a:pPr>
            <a:r>
              <a:rPr lang="fr-FR" sz="2800" dirty="0">
                <a:latin typeface="Times"/>
                <a:cs typeface="Times"/>
              </a:rPr>
              <a:t> </a:t>
            </a:r>
            <a:r>
              <a:rPr lang="fr-FR" sz="2800" dirty="0" smtClean="0">
                <a:latin typeface="Times"/>
                <a:cs typeface="Times"/>
              </a:rPr>
              <a:t>16 </a:t>
            </a:r>
            <a:r>
              <a:rPr lang="fr-FR" sz="2800" dirty="0">
                <a:latin typeface="Times"/>
                <a:cs typeface="Times"/>
              </a:rPr>
              <a:t>millions de </a:t>
            </a:r>
            <a:r>
              <a:rPr lang="fr-FR" sz="2800" dirty="0" smtClean="0">
                <a:latin typeface="Times"/>
                <a:cs typeface="Times"/>
              </a:rPr>
              <a:t>retraités, dont 13,1 millions au titre du régime général </a:t>
            </a:r>
            <a:r>
              <a:rPr lang="fr-FR" sz="2800" dirty="0">
                <a:latin typeface="Times"/>
                <a:cs typeface="Times"/>
              </a:rPr>
              <a:t>(17 millions si on ajoute ceux qui bénéficient de la retraite de leur conjoint décédé)</a:t>
            </a:r>
            <a:r>
              <a:rPr lang="fr-FR" sz="2800" dirty="0" smtClean="0">
                <a:latin typeface="Times"/>
                <a:cs typeface="Times"/>
              </a:rPr>
              <a:t>.</a:t>
            </a:r>
          </a:p>
          <a:p>
            <a:pPr marL="0" indent="0" algn="just">
              <a:tabLst>
                <a:tab pos="639763" algn="l"/>
                <a:tab pos="1554163" algn="l"/>
                <a:tab pos="2468563" algn="l"/>
                <a:tab pos="3382963" algn="l"/>
                <a:tab pos="4297363" algn="l"/>
                <a:tab pos="5211763" algn="l"/>
                <a:tab pos="6126163" algn="l"/>
                <a:tab pos="7040563" algn="l"/>
                <a:tab pos="7954963" algn="l"/>
                <a:tab pos="8869363" algn="l"/>
                <a:tab pos="9783763" algn="l"/>
              </a:tabLst>
            </a:pPr>
            <a:r>
              <a:rPr lang="fr-FR" sz="2800" dirty="0" smtClean="0">
                <a:latin typeface="Times"/>
                <a:cs typeface="Times"/>
              </a:rPr>
              <a:t> Un </a:t>
            </a:r>
            <a:r>
              <a:rPr lang="fr-FR" sz="2800" dirty="0">
                <a:latin typeface="Times"/>
                <a:cs typeface="Times"/>
              </a:rPr>
              <a:t>tiers des retraités sont des « </a:t>
            </a:r>
            <a:r>
              <a:rPr lang="fr-FR" sz="2800" dirty="0" err="1" smtClean="0">
                <a:latin typeface="Times"/>
                <a:cs typeface="Times"/>
              </a:rPr>
              <a:t>polypensionnés</a:t>
            </a:r>
            <a:r>
              <a:rPr lang="fr-FR" sz="2800" dirty="0" smtClean="0">
                <a:latin typeface="Times"/>
                <a:cs typeface="Times"/>
              </a:rPr>
              <a:t> ».</a:t>
            </a:r>
            <a:endParaRPr lang="fr-FR" sz="2800" dirty="0">
              <a:latin typeface="Times"/>
              <a:cs typeface="Times"/>
            </a:endParaRPr>
          </a:p>
          <a:p>
            <a:pPr marL="0" indent="0" algn="just">
              <a:tabLst>
                <a:tab pos="639763" algn="l"/>
                <a:tab pos="1554163" algn="l"/>
                <a:tab pos="2468563" algn="l"/>
                <a:tab pos="3382963" algn="l"/>
                <a:tab pos="4297363" algn="l"/>
                <a:tab pos="5211763" algn="l"/>
                <a:tab pos="6126163" algn="l"/>
                <a:tab pos="7040563" algn="l"/>
                <a:tab pos="7954963" algn="l"/>
                <a:tab pos="8869363" algn="l"/>
                <a:tab pos="9783763" algn="l"/>
              </a:tabLst>
            </a:pPr>
            <a:r>
              <a:rPr lang="fr-FR" sz="2800" dirty="0" smtClean="0">
                <a:latin typeface="Times"/>
                <a:cs typeface="Times"/>
              </a:rPr>
              <a:t> Retraite moyenne : 1389 € bruts/</a:t>
            </a:r>
            <a:r>
              <a:rPr lang="fr-FR" sz="2800" dirty="0" smtClean="0">
                <a:latin typeface="Times"/>
                <a:cs typeface="Times"/>
              </a:rPr>
              <a:t>mois.</a:t>
            </a:r>
            <a:endParaRPr lang="fr-FR" sz="2800" dirty="0" smtClean="0">
              <a:latin typeface="Times"/>
              <a:cs typeface="Times"/>
            </a:endParaRPr>
          </a:p>
          <a:p>
            <a:pPr marL="0" indent="0" algn="just">
              <a:tabLst>
                <a:tab pos="639763" algn="l"/>
                <a:tab pos="1554163" algn="l"/>
                <a:tab pos="2468563" algn="l"/>
                <a:tab pos="3382963" algn="l"/>
                <a:tab pos="4297363" algn="l"/>
                <a:tab pos="5211763" algn="l"/>
                <a:tab pos="6126163" algn="l"/>
                <a:tab pos="7040563" algn="l"/>
                <a:tab pos="7954963" algn="l"/>
                <a:tab pos="8869363" algn="l"/>
                <a:tab pos="9783763" algn="l"/>
              </a:tabLst>
            </a:pPr>
            <a:r>
              <a:rPr lang="fr-FR" sz="2800" dirty="0" smtClean="0">
                <a:latin typeface="Times"/>
                <a:cs typeface="Times"/>
              </a:rPr>
              <a:t> Hommes : 1739 € /</a:t>
            </a:r>
            <a:r>
              <a:rPr lang="fr-FR" sz="2800" dirty="0" smtClean="0">
                <a:latin typeface="Times"/>
                <a:cs typeface="Times"/>
              </a:rPr>
              <a:t>mois.</a:t>
            </a:r>
            <a:endParaRPr lang="fr-FR" sz="2800" dirty="0" smtClean="0">
              <a:latin typeface="Times"/>
              <a:cs typeface="Times"/>
            </a:endParaRPr>
          </a:p>
          <a:p>
            <a:pPr marL="0" indent="0" algn="just">
              <a:tabLst>
                <a:tab pos="639763" algn="l"/>
                <a:tab pos="1554163" algn="l"/>
                <a:tab pos="2468563" algn="l"/>
                <a:tab pos="3382963" algn="l"/>
                <a:tab pos="4297363" algn="l"/>
                <a:tab pos="5211763" algn="l"/>
                <a:tab pos="6126163" algn="l"/>
                <a:tab pos="7040563" algn="l"/>
                <a:tab pos="7954963" algn="l"/>
                <a:tab pos="8869363" algn="l"/>
                <a:tab pos="9783763" algn="l"/>
              </a:tabLst>
            </a:pPr>
            <a:r>
              <a:rPr lang="fr-FR" sz="2800" dirty="0">
                <a:latin typeface="Times"/>
                <a:cs typeface="Times"/>
              </a:rPr>
              <a:t> </a:t>
            </a:r>
            <a:r>
              <a:rPr lang="fr-FR" sz="2800" dirty="0" smtClean="0">
                <a:latin typeface="Times"/>
                <a:cs typeface="Times"/>
              </a:rPr>
              <a:t>Femmes : 1065 €/mois (- 39 % d’écart</a:t>
            </a:r>
            <a:r>
              <a:rPr lang="fr-FR" sz="2800" dirty="0" smtClean="0">
                <a:latin typeface="Times"/>
                <a:cs typeface="Times"/>
              </a:rPr>
              <a:t>).</a:t>
            </a:r>
            <a:endParaRPr lang="fr-FR" sz="2800" dirty="0" smtClean="0">
              <a:latin typeface="Times"/>
              <a:cs typeface="Times"/>
            </a:endParaRPr>
          </a:p>
          <a:p>
            <a:pPr marL="0" indent="0" algn="just">
              <a:tabLst>
                <a:tab pos="639763" algn="l"/>
                <a:tab pos="1554163" algn="l"/>
                <a:tab pos="2468563" algn="l"/>
                <a:tab pos="3382963" algn="l"/>
                <a:tab pos="4297363" algn="l"/>
                <a:tab pos="5211763" algn="l"/>
                <a:tab pos="6126163" algn="l"/>
                <a:tab pos="7040563" algn="l"/>
                <a:tab pos="7954963" algn="l"/>
                <a:tab pos="8869363" algn="l"/>
                <a:tab pos="9783763" algn="l"/>
              </a:tabLst>
            </a:pPr>
            <a:r>
              <a:rPr lang="fr-FR" sz="2800" dirty="0" smtClean="0">
                <a:latin typeface="Times"/>
                <a:cs typeface="Times"/>
              </a:rPr>
              <a:t> Avec la pension de </a:t>
            </a:r>
            <a:r>
              <a:rPr lang="fr-FR" sz="2800" dirty="0" err="1" smtClean="0">
                <a:latin typeface="Times"/>
                <a:cs typeface="Times"/>
              </a:rPr>
              <a:t>reversion</a:t>
            </a:r>
            <a:r>
              <a:rPr lang="fr-FR" sz="2800" dirty="0" smtClean="0">
                <a:latin typeface="Times"/>
                <a:cs typeface="Times"/>
              </a:rPr>
              <a:t>, l’écart se réduit à 24,9 % (la pension des femmes représente alors 75,1 % de celle des hommes</a:t>
            </a:r>
            <a:r>
              <a:rPr lang="fr-FR" sz="2800" dirty="0" smtClean="0">
                <a:latin typeface="Times"/>
                <a:cs typeface="Times"/>
              </a:rPr>
              <a:t>). </a:t>
            </a:r>
            <a:endParaRPr lang="fr-FR" sz="2800" dirty="0"/>
          </a:p>
        </p:txBody>
      </p:sp>
    </p:spTree>
    <p:extLst>
      <p:ext uri="{BB962C8B-B14F-4D97-AF65-F5344CB8AC3E}">
        <p14:creationId xmlns:p14="http://schemas.microsoft.com/office/powerpoint/2010/main" val="1024489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5" name="Text Box 1"/>
          <p:cNvSpPr txBox="1">
            <a:spLocks noChangeArrowheads="1"/>
          </p:cNvSpPr>
          <p:nvPr/>
        </p:nvSpPr>
        <p:spPr bwMode="auto">
          <a:xfrm>
            <a:off x="179388" y="260350"/>
            <a:ext cx="8964612"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Arial" charset="0"/>
              </a:defRPr>
            </a:lvl9pPr>
          </a:lstStyle>
          <a:p>
            <a:pPr algn="ctr"/>
            <a:r>
              <a:rPr lang="fr-FR" sz="3200" dirty="0">
                <a:solidFill>
                  <a:srgbClr val="FF0000"/>
                </a:solidFill>
                <a:latin typeface="Times"/>
                <a:cs typeface="Times"/>
              </a:rPr>
              <a:t>2. Le financement du système de retraite français </a:t>
            </a:r>
            <a:br>
              <a:rPr lang="fr-FR" sz="3200" dirty="0">
                <a:solidFill>
                  <a:srgbClr val="FF0000"/>
                </a:solidFill>
                <a:latin typeface="Times"/>
                <a:cs typeface="Times"/>
              </a:rPr>
            </a:br>
            <a:r>
              <a:rPr lang="fr-FR" sz="3200" dirty="0">
                <a:solidFill>
                  <a:srgbClr val="FF0000"/>
                </a:solidFill>
                <a:latin typeface="Times"/>
                <a:cs typeface="Times"/>
              </a:rPr>
              <a:t>sous le signe de la baisse des pensions</a:t>
            </a:r>
            <a:endParaRPr lang="fr-FR" sz="3200" b="1" dirty="0">
              <a:solidFill>
                <a:srgbClr val="FF0000"/>
              </a:solidFill>
              <a:latin typeface="Century Gothic" charset="0"/>
              <a:cs typeface="Microsoft YaHei" charset="0"/>
            </a:endParaRPr>
          </a:p>
        </p:txBody>
      </p:sp>
      <p:graphicFrame>
        <p:nvGraphicFramePr>
          <p:cNvPr id="52226" name="Group 2"/>
          <p:cNvGraphicFramePr>
            <a:graphicFrameLocks noGrp="1"/>
          </p:cNvGraphicFramePr>
          <p:nvPr>
            <p:extLst>
              <p:ext uri="{D42A27DB-BD31-4B8C-83A1-F6EECF244321}">
                <p14:modId xmlns:p14="http://schemas.microsoft.com/office/powerpoint/2010/main" val="2909371508"/>
              </p:ext>
            </p:extLst>
          </p:nvPr>
        </p:nvGraphicFramePr>
        <p:xfrm>
          <a:off x="144463" y="1412875"/>
          <a:ext cx="8858250" cy="1693863"/>
        </p:xfrm>
        <a:graphic>
          <a:graphicData uri="http://schemas.openxmlformats.org/drawingml/2006/table">
            <a:tbl>
              <a:tblPr/>
              <a:tblGrid>
                <a:gridCol w="4430712"/>
                <a:gridCol w="4427538"/>
              </a:tblGrid>
              <a:tr h="1693863">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2100" b="1" i="0" u="none" strike="noStrike" cap="none" normalizeH="0" baseline="0" dirty="0">
                          <a:ln>
                            <a:noFill/>
                          </a:ln>
                          <a:solidFill>
                            <a:srgbClr val="000000"/>
                          </a:solidFill>
                          <a:effectLst/>
                          <a:latin typeface="Times"/>
                          <a:ea typeface="ＭＳ Ｐゴシック" charset="0"/>
                          <a:cs typeface="Times"/>
                        </a:rPr>
                        <a:t>Part des dépenses de retraite dans le PIB</a:t>
                      </a:r>
                    </a:p>
                  </a:txBody>
                  <a:tcPr marL="90000" marR="90000" marT="65322" marB="46800" horzOverflow="overflow">
                    <a:lnL>
                      <a:noFill/>
                    </a:lnL>
                    <a:lnR>
                      <a:noFill/>
                    </a:lnR>
                    <a:lnT>
                      <a:noFill/>
                    </a:lnT>
                    <a:lnB>
                      <a:noFill/>
                    </a:lnB>
                    <a:lnTlToBr>
                      <a:noFill/>
                    </a:lnTlToBr>
                    <a:lnBlToTr>
                      <a:noFill/>
                    </a:lnBlToTr>
                    <a:noFill/>
                  </a:tcPr>
                </a:tc>
                <a:tc>
                  <a:txBody>
                    <a:bodyPr/>
                    <a:lstStyle/>
                    <a:p>
                      <a:pPr marL="0" marR="0" lvl="0" indent="0" algn="just"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2100" b="1" i="0" u="none" strike="noStrike" cap="none" normalizeH="0" baseline="0" dirty="0">
                          <a:ln>
                            <a:noFill/>
                          </a:ln>
                          <a:solidFill>
                            <a:srgbClr val="000000"/>
                          </a:solidFill>
                          <a:effectLst/>
                          <a:latin typeface="Times"/>
                          <a:ea typeface="ＭＳ Ｐゴシック" charset="0"/>
                          <a:cs typeface="Times"/>
                        </a:rPr>
                        <a:t>Taux de remplacement net à la liquidation d’un non-cadre du secteur privé à carrière complète (salaire brut de fin de carrière = 0,9 x SMPT)</a:t>
                      </a:r>
                    </a:p>
                  </a:txBody>
                  <a:tcPr marL="90000" marR="90000" marT="65322" marB="46800" horzOverflow="overflow">
                    <a:lnL>
                      <a:noFill/>
                    </a:lnL>
                    <a:lnR>
                      <a:noFill/>
                    </a:lnR>
                    <a:lnT>
                      <a:noFill/>
                    </a:lnT>
                    <a:lnB>
                      <a:noFill/>
                    </a:lnB>
                    <a:lnTlToBr>
                      <a:noFill/>
                    </a:lnTlToBr>
                    <a:lnBlToTr>
                      <a:noFill/>
                    </a:lnBlToTr>
                    <a:noFill/>
                  </a:tcPr>
                </a:tc>
              </a:tr>
            </a:tbl>
          </a:graphicData>
        </a:graphic>
      </p:graphicFrame>
      <p:pic>
        <p:nvPicPr>
          <p:cNvPr id="522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3233738"/>
            <a:ext cx="4395788" cy="2524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2230" name="Picture 6"/>
          <p:cNvPicPr>
            <a:picLocks noChangeAspect="1" noChangeArrowheads="1"/>
          </p:cNvPicPr>
          <p:nvPr/>
        </p:nvPicPr>
        <p:blipFill>
          <a:blip r:embed="rId4">
            <a:extLst>
              <a:ext uri="{28A0092B-C50C-407E-A947-70E740481C1C}">
                <a14:useLocalDpi xmlns:a14="http://schemas.microsoft.com/office/drawing/2010/main" val="0"/>
              </a:ext>
            </a:extLst>
          </a:blip>
          <a:srcRect b="19337"/>
          <a:stretch>
            <a:fillRect/>
          </a:stretch>
        </p:blipFill>
        <p:spPr bwMode="auto">
          <a:xfrm>
            <a:off x="4826000" y="3213100"/>
            <a:ext cx="3778250" cy="3168650"/>
          </a:xfrm>
          <a:prstGeom prst="rect">
            <a:avLst/>
          </a:prstGeom>
          <a:noFill/>
          <a:ln>
            <a:noFill/>
          </a:ln>
          <a:effectLst/>
          <a:extLst>
            <a:ext uri="{909E8E84-426E-40dd-AFC4-6F175D3DCCD1}">
              <a14:hiddenFill xmlns:a14="http://schemas.microsoft.com/office/drawing/2010/main">
                <a:blipFill dpi="0" rotWithShape="0">
                  <a:blip/>
                  <a:srcRect b="19337"/>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30894476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8185"/>
            <a:ext cx="8229600" cy="654298"/>
          </a:xfrm>
        </p:spPr>
        <p:txBody>
          <a:bodyPr>
            <a:normAutofit/>
          </a:bodyPr>
          <a:lstStyle/>
          <a:p>
            <a:r>
              <a:rPr lang="fr-FR" sz="3200" dirty="0" smtClean="0">
                <a:solidFill>
                  <a:srgbClr val="FF0000"/>
                </a:solidFill>
                <a:latin typeface="Times"/>
                <a:cs typeface="Times"/>
              </a:rPr>
              <a:t>Introduction</a:t>
            </a:r>
            <a:endParaRPr lang="fr-FR" sz="3200" dirty="0">
              <a:solidFill>
                <a:srgbClr val="FF0000"/>
              </a:solidFill>
              <a:latin typeface="Times"/>
              <a:cs typeface="Times"/>
            </a:endParaRPr>
          </a:p>
        </p:txBody>
      </p:sp>
      <p:sp>
        <p:nvSpPr>
          <p:cNvPr id="3" name="Espace réservé du contenu 2"/>
          <p:cNvSpPr>
            <a:spLocks noGrp="1"/>
          </p:cNvSpPr>
          <p:nvPr>
            <p:ph idx="1"/>
          </p:nvPr>
        </p:nvSpPr>
        <p:spPr>
          <a:xfrm>
            <a:off x="457200" y="872061"/>
            <a:ext cx="8229600" cy="5706311"/>
          </a:xfrm>
        </p:spPr>
        <p:txBody>
          <a:bodyPr>
            <a:normAutofit fontScale="92500" lnSpcReduction="20000"/>
          </a:bodyPr>
          <a:lstStyle/>
          <a:p>
            <a:r>
              <a:rPr lang="fr-FR" sz="2800" dirty="0" smtClean="0">
                <a:solidFill>
                  <a:srgbClr val="0000FF"/>
                </a:solidFill>
                <a:latin typeface="Times"/>
                <a:cs typeface="Times"/>
              </a:rPr>
              <a:t>Agenda du gouvernement</a:t>
            </a:r>
          </a:p>
          <a:p>
            <a:pPr marL="0" indent="0" algn="just">
              <a:spcAft>
                <a:spcPts val="1200"/>
              </a:spcAft>
              <a:buNone/>
            </a:pPr>
            <a:r>
              <a:rPr lang="fr-FR" sz="2400" dirty="0" smtClean="0">
                <a:latin typeface="Times"/>
                <a:cs typeface="Times"/>
              </a:rPr>
              <a:t>	</a:t>
            </a:r>
            <a:r>
              <a:rPr lang="fr-FR" sz="2600" dirty="0" smtClean="0">
                <a:latin typeface="Times"/>
                <a:cs typeface="Times"/>
              </a:rPr>
              <a:t>Les discussions sur la future réforme des retraites ont commencé. Un colloque au Sénat a eu lieu le 19 avril 2018 expliquant que nul impératif budgétaire ne justifiait la réforme systémique, mais que cette dernière participait d’un projet de société. Avec le Haut </a:t>
            </a:r>
            <a:r>
              <a:rPr lang="fr-FR" sz="2600" dirty="0">
                <a:latin typeface="Times"/>
                <a:cs typeface="Times"/>
              </a:rPr>
              <a:t>C</a:t>
            </a:r>
            <a:r>
              <a:rPr lang="fr-FR" sz="2600" dirty="0" smtClean="0">
                <a:latin typeface="Times"/>
                <a:cs typeface="Times"/>
              </a:rPr>
              <a:t>ommissariat à la réforme des retraites chargé de piloter le projet, la concertation avec les syndicats devrait durer jusqu’à décembre 2018 et la loi serait discutée puis votée au premier semestre 2019. Mais cette concertation n’a pour l’instant pas dit un mot sur les propositions du gouvernement.</a:t>
            </a:r>
          </a:p>
          <a:p>
            <a:pPr marL="0" indent="0" algn="just">
              <a:spcAft>
                <a:spcPts val="1200"/>
              </a:spcAft>
              <a:buNone/>
            </a:pPr>
            <a:r>
              <a:rPr lang="fr-FR" sz="2600" dirty="0">
                <a:latin typeface="Times"/>
                <a:cs typeface="Times"/>
              </a:rPr>
              <a:t>	</a:t>
            </a:r>
            <a:r>
              <a:rPr lang="fr-FR" sz="2600" dirty="0" smtClean="0">
                <a:latin typeface="Times"/>
                <a:cs typeface="Times"/>
              </a:rPr>
              <a:t>Il se borne à parler de « création » d’un système radicalement différent. Selon lui, </a:t>
            </a:r>
            <a:r>
              <a:rPr lang="fr-FR" sz="2600" dirty="0">
                <a:latin typeface="Times"/>
                <a:cs typeface="Times"/>
              </a:rPr>
              <a:t>l</a:t>
            </a:r>
            <a:r>
              <a:rPr lang="fr-FR" sz="2600" dirty="0" smtClean="0">
                <a:latin typeface="Times"/>
                <a:cs typeface="Times"/>
              </a:rPr>
              <a:t>e système actuel serait peu lisible, complexe, injuste  : 42 régimes de retraite, plus de 3 en moyenne par assuré, mais aussi 33 façons de calculer un trimestre, 13 règles différentes pour la réversion, créateur d'inégalités et de « rigidités</a:t>
            </a:r>
            <a:r>
              <a:rPr lang="fr-FR" sz="2600" dirty="0">
                <a:latin typeface="Times"/>
                <a:cs typeface="Times"/>
              </a:rPr>
              <a:t> </a:t>
            </a:r>
            <a:r>
              <a:rPr lang="fr-FR" sz="2600" dirty="0" smtClean="0">
                <a:latin typeface="Times"/>
                <a:cs typeface="Times"/>
              </a:rPr>
              <a:t>», notamment le fait que l’existence de régimes différents ne favorise pas les mobilités.</a:t>
            </a:r>
          </a:p>
          <a:p>
            <a:pPr marL="0" indent="0" algn="just">
              <a:buNone/>
            </a:pPr>
            <a:endParaRPr lang="fr-FR" sz="2400" dirty="0" smtClean="0">
              <a:latin typeface="Times"/>
              <a:cs typeface="Times"/>
            </a:endParaRPr>
          </a:p>
          <a:p>
            <a:pPr algn="just"/>
            <a:endParaRPr lang="fr-FR" sz="2800" dirty="0" smtClean="0">
              <a:latin typeface="Times"/>
              <a:cs typeface="Times"/>
            </a:endParaRPr>
          </a:p>
          <a:p>
            <a:endParaRPr lang="fr-FR" sz="2800" dirty="0">
              <a:latin typeface="Times"/>
              <a:cs typeface="Times"/>
            </a:endParaRPr>
          </a:p>
        </p:txBody>
      </p:sp>
    </p:spTree>
    <p:extLst>
      <p:ext uri="{BB962C8B-B14F-4D97-AF65-F5344CB8AC3E}">
        <p14:creationId xmlns:p14="http://schemas.microsoft.com/office/powerpoint/2010/main" val="117216513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833438"/>
          </a:xfrm>
        </p:spPr>
        <p:txBody>
          <a:bodyPr>
            <a:normAutofit fontScale="90000"/>
          </a:bodyPr>
          <a:lstStyle/>
          <a:p>
            <a:r>
              <a:rPr lang="fr-FR" sz="3200" dirty="0">
                <a:solidFill>
                  <a:srgbClr val="FF0000"/>
                </a:solidFill>
                <a:latin typeface="Times"/>
                <a:cs typeface="Times"/>
              </a:rPr>
              <a:t>2. Le financement du système de retraite français </a:t>
            </a:r>
            <a:br>
              <a:rPr lang="fr-FR" sz="3200" dirty="0">
                <a:solidFill>
                  <a:srgbClr val="FF0000"/>
                </a:solidFill>
                <a:latin typeface="Times"/>
                <a:cs typeface="Times"/>
              </a:rPr>
            </a:br>
            <a:r>
              <a:rPr lang="fr-FR" sz="3200" dirty="0">
                <a:solidFill>
                  <a:srgbClr val="FF0000"/>
                </a:solidFill>
                <a:latin typeface="Times"/>
                <a:cs typeface="Times"/>
              </a:rPr>
              <a:t>sous le signe de la baisse des pensions</a:t>
            </a:r>
          </a:p>
        </p:txBody>
      </p:sp>
      <p:pic>
        <p:nvPicPr>
          <p:cNvPr id="4" name="Espace réservé du contenu 3" descr="Capture d’écran 2018-08-31 à 06.54.56.png"/>
          <p:cNvPicPr>
            <a:picLocks noGrp="1" noChangeAspect="1"/>
          </p:cNvPicPr>
          <p:nvPr>
            <p:ph idx="1"/>
          </p:nvPr>
        </p:nvPicPr>
        <p:blipFill>
          <a:blip r:embed="rId2">
            <a:extLst>
              <a:ext uri="{28A0092B-C50C-407E-A947-70E740481C1C}">
                <a14:useLocalDpi xmlns:a14="http://schemas.microsoft.com/office/drawing/2010/main" val="0"/>
              </a:ext>
            </a:extLst>
          </a:blip>
          <a:srcRect t="2617" b="2617"/>
          <a:stretch>
            <a:fillRect/>
          </a:stretch>
        </p:blipFill>
        <p:spPr>
          <a:xfrm>
            <a:off x="0" y="833438"/>
            <a:ext cx="9144000" cy="6024562"/>
          </a:xfrm>
        </p:spPr>
      </p:pic>
    </p:spTree>
    <p:extLst>
      <p:ext uri="{BB962C8B-B14F-4D97-AF65-F5344CB8AC3E}">
        <p14:creationId xmlns:p14="http://schemas.microsoft.com/office/powerpoint/2010/main" val="192976461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8715" y="36534"/>
            <a:ext cx="8229600" cy="638108"/>
          </a:xfrm>
        </p:spPr>
        <p:txBody>
          <a:bodyPr>
            <a:normAutofit fontScale="90000"/>
          </a:bodyPr>
          <a:lstStyle/>
          <a:p>
            <a:r>
              <a:rPr lang="fr-FR" sz="3200" dirty="0">
                <a:solidFill>
                  <a:srgbClr val="FF0000"/>
                </a:solidFill>
                <a:latin typeface="Times"/>
                <a:cs typeface="Times"/>
              </a:rPr>
              <a:t>2. Le financement du système de retraite français </a:t>
            </a:r>
            <a:br>
              <a:rPr lang="fr-FR" sz="3200" dirty="0">
                <a:solidFill>
                  <a:srgbClr val="FF0000"/>
                </a:solidFill>
                <a:latin typeface="Times"/>
                <a:cs typeface="Times"/>
              </a:rPr>
            </a:br>
            <a:r>
              <a:rPr lang="fr-FR" sz="3200" dirty="0">
                <a:solidFill>
                  <a:srgbClr val="FF0000"/>
                </a:solidFill>
                <a:latin typeface="Times"/>
                <a:cs typeface="Times"/>
              </a:rPr>
              <a:t>sous le signe de la baisse des pensions</a:t>
            </a:r>
          </a:p>
        </p:txBody>
      </p:sp>
      <p:sp>
        <p:nvSpPr>
          <p:cNvPr id="3" name="Espace réservé du contenu 2"/>
          <p:cNvSpPr>
            <a:spLocks noGrp="1"/>
          </p:cNvSpPr>
          <p:nvPr>
            <p:ph idx="1"/>
          </p:nvPr>
        </p:nvSpPr>
        <p:spPr>
          <a:xfrm>
            <a:off x="0" y="674642"/>
            <a:ext cx="9144000" cy="6183358"/>
          </a:xfrm>
        </p:spPr>
        <p:txBody>
          <a:bodyPr>
            <a:normAutofit/>
          </a:bodyPr>
          <a:lstStyle/>
          <a:p>
            <a:r>
              <a:rPr lang="fr-FR" sz="2200" dirty="0" smtClean="0">
                <a:latin typeface="Times"/>
                <a:cs typeface="Times"/>
              </a:rPr>
              <a:t>Taux de remplacement : cas d’une carrière complète avec départ à 64 ans</a:t>
            </a:r>
          </a:p>
          <a:p>
            <a:endParaRPr lang="fr-FR" sz="2200" dirty="0">
              <a:latin typeface="Times"/>
              <a:cs typeface="Times"/>
            </a:endParaRPr>
          </a:p>
        </p:txBody>
      </p:sp>
      <p:pic>
        <p:nvPicPr>
          <p:cNvPr id="4" name="Image 3" descr="Capture d’écran 2018-08-31 à 06.58.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1210381"/>
            <a:ext cx="9093200" cy="5712675"/>
          </a:xfrm>
          <a:prstGeom prst="rect">
            <a:avLst/>
          </a:prstGeom>
        </p:spPr>
      </p:pic>
    </p:spTree>
    <p:extLst>
      <p:ext uri="{BB962C8B-B14F-4D97-AF65-F5344CB8AC3E}">
        <p14:creationId xmlns:p14="http://schemas.microsoft.com/office/powerpoint/2010/main" val="192976461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992"/>
            <a:ext cx="8229600" cy="1143000"/>
          </a:xfrm>
        </p:spPr>
        <p:txBody>
          <a:bodyPr>
            <a:normAutofit/>
          </a:bodyPr>
          <a:lstStyle/>
          <a:p>
            <a:r>
              <a:rPr lang="fr-FR" sz="3200" dirty="0">
                <a:solidFill>
                  <a:srgbClr val="FF0000"/>
                </a:solidFill>
                <a:latin typeface="Times"/>
                <a:cs typeface="Times"/>
              </a:rPr>
              <a:t>2. Le financement du système de retraite français </a:t>
            </a:r>
            <a:br>
              <a:rPr lang="fr-FR" sz="3200" dirty="0">
                <a:solidFill>
                  <a:srgbClr val="FF0000"/>
                </a:solidFill>
                <a:latin typeface="Times"/>
                <a:cs typeface="Times"/>
              </a:rPr>
            </a:br>
            <a:r>
              <a:rPr lang="fr-FR" sz="3200" dirty="0">
                <a:solidFill>
                  <a:srgbClr val="FF0000"/>
                </a:solidFill>
                <a:latin typeface="Times"/>
                <a:cs typeface="Times"/>
              </a:rPr>
              <a:t>sous le signe de la baisse des pensions</a:t>
            </a:r>
          </a:p>
        </p:txBody>
      </p:sp>
      <p:pic>
        <p:nvPicPr>
          <p:cNvPr id="4" name="Espace réservé du contenu 3" descr="Capture d’écran 2018-09-01 à 05.35.59.png"/>
          <p:cNvPicPr>
            <a:picLocks noGrp="1" noChangeAspect="1"/>
          </p:cNvPicPr>
          <p:nvPr>
            <p:ph idx="1"/>
          </p:nvPr>
        </p:nvPicPr>
        <p:blipFill>
          <a:blip r:embed="rId2">
            <a:extLst>
              <a:ext uri="{28A0092B-C50C-407E-A947-70E740481C1C}">
                <a14:useLocalDpi xmlns:a14="http://schemas.microsoft.com/office/drawing/2010/main" val="0"/>
              </a:ext>
            </a:extLst>
          </a:blip>
          <a:srcRect t="1931" b="1931"/>
          <a:stretch>
            <a:fillRect/>
          </a:stretch>
        </p:blipFill>
        <p:spPr>
          <a:xfrm>
            <a:off x="219075" y="1120775"/>
            <a:ext cx="8686800" cy="5737225"/>
          </a:xfrm>
        </p:spPr>
      </p:pic>
    </p:spTree>
    <p:extLst>
      <p:ext uri="{BB962C8B-B14F-4D97-AF65-F5344CB8AC3E}">
        <p14:creationId xmlns:p14="http://schemas.microsoft.com/office/powerpoint/2010/main" val="160709278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992"/>
            <a:ext cx="8229600" cy="1143000"/>
          </a:xfrm>
        </p:spPr>
        <p:txBody>
          <a:bodyPr>
            <a:normAutofit/>
          </a:bodyPr>
          <a:lstStyle/>
          <a:p>
            <a:r>
              <a:rPr lang="fr-FR" sz="3200" dirty="0">
                <a:solidFill>
                  <a:srgbClr val="FF0000"/>
                </a:solidFill>
                <a:latin typeface="Times"/>
                <a:cs typeface="Times"/>
              </a:rPr>
              <a:t>2. Le financement du système de retraite français </a:t>
            </a:r>
            <a:br>
              <a:rPr lang="fr-FR" sz="3200" dirty="0">
                <a:solidFill>
                  <a:srgbClr val="FF0000"/>
                </a:solidFill>
                <a:latin typeface="Times"/>
                <a:cs typeface="Times"/>
              </a:rPr>
            </a:br>
            <a:r>
              <a:rPr lang="fr-FR" sz="3200" dirty="0">
                <a:solidFill>
                  <a:srgbClr val="FF0000"/>
                </a:solidFill>
                <a:latin typeface="Times"/>
                <a:cs typeface="Times"/>
              </a:rPr>
              <a:t>sous le signe de la baisse des pensions</a:t>
            </a:r>
          </a:p>
        </p:txBody>
      </p:sp>
      <p:pic>
        <p:nvPicPr>
          <p:cNvPr id="4" name="Espace réservé du contenu 3" descr="Capture d’écran 2018-09-01 à 05.36.48.png"/>
          <p:cNvPicPr>
            <a:picLocks noGrp="1" noChangeAspect="1"/>
          </p:cNvPicPr>
          <p:nvPr>
            <p:ph idx="1"/>
          </p:nvPr>
        </p:nvPicPr>
        <p:blipFill>
          <a:blip r:embed="rId2">
            <a:extLst>
              <a:ext uri="{28A0092B-C50C-407E-A947-70E740481C1C}">
                <a14:useLocalDpi xmlns:a14="http://schemas.microsoft.com/office/drawing/2010/main" val="0"/>
              </a:ext>
            </a:extLst>
          </a:blip>
          <a:srcRect t="5010" b="5010"/>
          <a:stretch>
            <a:fillRect/>
          </a:stretch>
        </p:blipFill>
        <p:spPr>
          <a:xfrm>
            <a:off x="219075" y="1120775"/>
            <a:ext cx="8686800" cy="5737225"/>
          </a:xfrm>
        </p:spPr>
      </p:pic>
    </p:spTree>
    <p:extLst>
      <p:ext uri="{BB962C8B-B14F-4D97-AF65-F5344CB8AC3E}">
        <p14:creationId xmlns:p14="http://schemas.microsoft.com/office/powerpoint/2010/main" val="135993108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992"/>
            <a:ext cx="8229600" cy="869718"/>
          </a:xfrm>
        </p:spPr>
        <p:txBody>
          <a:bodyPr>
            <a:normAutofit fontScale="90000"/>
          </a:bodyPr>
          <a:lstStyle/>
          <a:p>
            <a:r>
              <a:rPr lang="fr-FR" sz="3200" dirty="0">
                <a:solidFill>
                  <a:srgbClr val="FF0000"/>
                </a:solidFill>
                <a:latin typeface="Times"/>
                <a:cs typeface="Times"/>
              </a:rPr>
              <a:t>2. Le financement du système de retraite français </a:t>
            </a:r>
            <a:br>
              <a:rPr lang="fr-FR" sz="3200" dirty="0">
                <a:solidFill>
                  <a:srgbClr val="FF0000"/>
                </a:solidFill>
                <a:latin typeface="Times"/>
                <a:cs typeface="Times"/>
              </a:rPr>
            </a:br>
            <a:r>
              <a:rPr lang="fr-FR" sz="3200" dirty="0">
                <a:solidFill>
                  <a:srgbClr val="FF0000"/>
                </a:solidFill>
                <a:latin typeface="Times"/>
                <a:cs typeface="Times"/>
              </a:rPr>
              <a:t>sous le signe de la baisse des pensions</a:t>
            </a:r>
          </a:p>
        </p:txBody>
      </p:sp>
      <p:pic>
        <p:nvPicPr>
          <p:cNvPr id="6" name="Espace réservé du contenu 5" descr="Capture d’écran 2018-09-01 à 06.29.46.png"/>
          <p:cNvPicPr>
            <a:picLocks noGrp="1" noChangeAspect="1"/>
          </p:cNvPicPr>
          <p:nvPr>
            <p:ph idx="1"/>
          </p:nvPr>
        </p:nvPicPr>
        <p:blipFill>
          <a:blip r:embed="rId2">
            <a:extLst>
              <a:ext uri="{28A0092B-C50C-407E-A947-70E740481C1C}">
                <a14:useLocalDpi xmlns:a14="http://schemas.microsoft.com/office/drawing/2010/main" val="0"/>
              </a:ext>
            </a:extLst>
          </a:blip>
          <a:srcRect l="2839" r="2839"/>
          <a:stretch>
            <a:fillRect/>
          </a:stretch>
        </p:blipFill>
        <p:spPr>
          <a:xfrm>
            <a:off x="0" y="846726"/>
            <a:ext cx="9144000" cy="6011274"/>
          </a:xfrm>
        </p:spPr>
      </p:pic>
    </p:spTree>
    <p:extLst>
      <p:ext uri="{BB962C8B-B14F-4D97-AF65-F5344CB8AC3E}">
        <p14:creationId xmlns:p14="http://schemas.microsoft.com/office/powerpoint/2010/main" val="2804701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42945"/>
          </a:xfrm>
        </p:spPr>
        <p:txBody>
          <a:bodyPr>
            <a:noAutofit/>
          </a:bodyPr>
          <a:lstStyle/>
          <a:p>
            <a:r>
              <a:rPr lang="fr-FR" sz="3200" dirty="0">
                <a:solidFill>
                  <a:srgbClr val="FF0000"/>
                </a:solidFill>
                <a:latin typeface="Times"/>
                <a:cs typeface="Times"/>
              </a:rPr>
              <a:t>2. Le financement du système de retraite français </a:t>
            </a:r>
            <a:br>
              <a:rPr lang="fr-FR" sz="3200" dirty="0">
                <a:solidFill>
                  <a:srgbClr val="FF0000"/>
                </a:solidFill>
                <a:latin typeface="Times"/>
                <a:cs typeface="Times"/>
              </a:rPr>
            </a:br>
            <a:r>
              <a:rPr lang="fr-FR" sz="3200" dirty="0">
                <a:solidFill>
                  <a:srgbClr val="FF0000"/>
                </a:solidFill>
                <a:latin typeface="Times"/>
                <a:cs typeface="Times"/>
              </a:rPr>
              <a:t>sous le signe de la baisse des pensions</a:t>
            </a:r>
          </a:p>
        </p:txBody>
      </p:sp>
      <p:sp>
        <p:nvSpPr>
          <p:cNvPr id="3" name="Espace réservé du contenu 2"/>
          <p:cNvSpPr>
            <a:spLocks noGrp="1"/>
          </p:cNvSpPr>
          <p:nvPr>
            <p:ph idx="1"/>
          </p:nvPr>
        </p:nvSpPr>
        <p:spPr>
          <a:xfrm>
            <a:off x="211640" y="942945"/>
            <a:ext cx="8686800" cy="5915055"/>
          </a:xfrm>
        </p:spPr>
        <p:txBody>
          <a:bodyPr>
            <a:normAutofit/>
          </a:bodyPr>
          <a:lstStyle/>
          <a:p>
            <a:r>
              <a:rPr lang="fr-FR" sz="2800" dirty="0">
                <a:solidFill>
                  <a:srgbClr val="0000FF"/>
                </a:solidFill>
                <a:latin typeface="Times"/>
                <a:cs typeface="Times"/>
              </a:rPr>
              <a:t>Projections de la part de salaires</a:t>
            </a:r>
          </a:p>
        </p:txBody>
      </p:sp>
      <p:pic>
        <p:nvPicPr>
          <p:cNvPr id="5" name="Image 4" descr="Partage VA.png"/>
          <p:cNvPicPr/>
          <p:nvPr/>
        </p:nvPicPr>
        <p:blipFill>
          <a:blip r:embed="rId2"/>
          <a:stretch>
            <a:fillRect/>
          </a:stretch>
        </p:blipFill>
        <p:spPr>
          <a:xfrm>
            <a:off x="692655" y="1443283"/>
            <a:ext cx="7638438" cy="5318496"/>
          </a:xfrm>
          <a:prstGeom prst="rect">
            <a:avLst/>
          </a:prstGeom>
        </p:spPr>
      </p:pic>
    </p:spTree>
    <p:extLst>
      <p:ext uri="{BB962C8B-B14F-4D97-AF65-F5344CB8AC3E}">
        <p14:creationId xmlns:p14="http://schemas.microsoft.com/office/powerpoint/2010/main" val="313350010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992"/>
            <a:ext cx="8229600" cy="1143000"/>
          </a:xfrm>
        </p:spPr>
        <p:txBody>
          <a:bodyPr>
            <a:normAutofit/>
          </a:bodyPr>
          <a:lstStyle/>
          <a:p>
            <a:r>
              <a:rPr lang="fr-FR" sz="3200" dirty="0">
                <a:solidFill>
                  <a:srgbClr val="FF0000"/>
                </a:solidFill>
                <a:latin typeface="Times"/>
                <a:cs typeface="Times"/>
              </a:rPr>
              <a:t>2. Le financement du système de retraite français </a:t>
            </a:r>
            <a:br>
              <a:rPr lang="fr-FR" sz="3200" dirty="0">
                <a:solidFill>
                  <a:srgbClr val="FF0000"/>
                </a:solidFill>
                <a:latin typeface="Times"/>
                <a:cs typeface="Times"/>
              </a:rPr>
            </a:br>
            <a:r>
              <a:rPr lang="fr-FR" sz="3200" dirty="0">
                <a:solidFill>
                  <a:srgbClr val="FF0000"/>
                </a:solidFill>
                <a:latin typeface="Times"/>
                <a:cs typeface="Times"/>
              </a:rPr>
              <a:t>sous le signe de la baisse des pensions</a:t>
            </a:r>
          </a:p>
        </p:txBody>
      </p:sp>
      <p:sp>
        <p:nvSpPr>
          <p:cNvPr id="3" name="Espace réservé du contenu 2"/>
          <p:cNvSpPr>
            <a:spLocks noGrp="1"/>
          </p:cNvSpPr>
          <p:nvPr>
            <p:ph idx="1"/>
          </p:nvPr>
        </p:nvSpPr>
        <p:spPr>
          <a:xfrm>
            <a:off x="218306" y="1120008"/>
            <a:ext cx="8686800" cy="5737992"/>
          </a:xfrm>
        </p:spPr>
        <p:txBody>
          <a:bodyPr>
            <a:normAutofit/>
          </a:bodyPr>
          <a:lstStyle/>
          <a:p>
            <a:r>
              <a:rPr lang="fr-FR" sz="2800" b="1" dirty="0">
                <a:solidFill>
                  <a:srgbClr val="0000FF"/>
                </a:solidFill>
                <a:latin typeface="Times"/>
                <a:cs typeface="Times"/>
              </a:rPr>
              <a:t>Une paupérisation </a:t>
            </a:r>
            <a:r>
              <a:rPr lang="fr-FR" sz="2800" b="1" dirty="0" smtClean="0">
                <a:solidFill>
                  <a:srgbClr val="0000FF"/>
                </a:solidFill>
                <a:latin typeface="Times"/>
                <a:cs typeface="Times"/>
              </a:rPr>
              <a:t>programmée</a:t>
            </a:r>
          </a:p>
          <a:p>
            <a:pPr marL="0" lvl="0" indent="0">
              <a:buSzPct val="45000"/>
              <a:buNone/>
            </a:pPr>
            <a:r>
              <a:rPr lang="fr-FR" sz="2800" dirty="0" smtClean="0">
                <a:solidFill>
                  <a:srgbClr val="FF3300"/>
                </a:solidFill>
                <a:latin typeface="Times"/>
                <a:cs typeface="Times"/>
              </a:rPr>
              <a:t>	</a:t>
            </a:r>
            <a:r>
              <a:rPr lang="fr-FR" sz="2800" dirty="0" smtClean="0">
                <a:latin typeface="Times"/>
                <a:cs typeface="Times"/>
              </a:rPr>
              <a:t>- Sans </a:t>
            </a:r>
            <a:r>
              <a:rPr lang="fr-FR" sz="2800" dirty="0">
                <a:latin typeface="Times"/>
                <a:cs typeface="Times"/>
              </a:rPr>
              <a:t>débat politique</a:t>
            </a:r>
          </a:p>
          <a:p>
            <a:pPr marL="0" lvl="0" indent="0">
              <a:buSzPct val="45000"/>
              <a:buNone/>
            </a:pPr>
            <a:r>
              <a:rPr lang="fr-FR" sz="2800" dirty="0" smtClean="0">
                <a:latin typeface="Times"/>
                <a:cs typeface="Times"/>
              </a:rPr>
              <a:t>	- No </a:t>
            </a:r>
            <a:r>
              <a:rPr lang="fr-FR" sz="2800" dirty="0">
                <a:latin typeface="Times"/>
                <a:cs typeface="Times"/>
              </a:rPr>
              <a:t>alternative ? : contraintes démographiques </a:t>
            </a:r>
            <a:r>
              <a:rPr lang="fr-FR" sz="2800" dirty="0">
                <a:solidFill>
                  <a:srgbClr val="000000"/>
                </a:solidFill>
                <a:latin typeface="Times"/>
                <a:cs typeface="Times"/>
              </a:rPr>
              <a:t>(</a:t>
            </a:r>
            <a:r>
              <a:rPr lang="fr-FR" sz="2800" dirty="0">
                <a:solidFill>
                  <a:srgbClr val="0000FF"/>
                </a:solidFill>
                <a:latin typeface="Times"/>
                <a:cs typeface="Times"/>
              </a:rPr>
              <a:t>vieillissement</a:t>
            </a:r>
            <a:r>
              <a:rPr lang="fr-FR" sz="2800" dirty="0">
                <a:solidFill>
                  <a:srgbClr val="000000"/>
                </a:solidFill>
                <a:latin typeface="Times"/>
                <a:cs typeface="Times"/>
              </a:rPr>
              <a:t>) et économiques </a:t>
            </a:r>
            <a:r>
              <a:rPr lang="fr-FR" sz="2800" dirty="0">
                <a:solidFill>
                  <a:srgbClr val="0000FF"/>
                </a:solidFill>
                <a:latin typeface="Times"/>
                <a:cs typeface="Times"/>
              </a:rPr>
              <a:t>(la dette</a:t>
            </a:r>
            <a:r>
              <a:rPr lang="fr-FR" sz="2800" dirty="0" smtClean="0">
                <a:solidFill>
                  <a:srgbClr val="000000"/>
                </a:solidFill>
                <a:latin typeface="Times"/>
                <a:cs typeface="Times"/>
              </a:rPr>
              <a:t>)</a:t>
            </a:r>
          </a:p>
          <a:p>
            <a:pPr marL="0" lvl="0" indent="0">
              <a:buSzPct val="45000"/>
              <a:buNone/>
            </a:pPr>
            <a:endParaRPr lang="fr-FR" sz="2800" dirty="0">
              <a:solidFill>
                <a:srgbClr val="FF3300"/>
              </a:solidFill>
              <a:latin typeface="Times"/>
              <a:cs typeface="Times"/>
            </a:endParaRPr>
          </a:p>
          <a:p>
            <a:r>
              <a:rPr lang="fr-FR" sz="2800" b="1" dirty="0">
                <a:solidFill>
                  <a:srgbClr val="0000FF"/>
                </a:solidFill>
                <a:latin typeface="Times"/>
                <a:cs typeface="Times"/>
              </a:rPr>
              <a:t>L'accroissement des </a:t>
            </a:r>
            <a:r>
              <a:rPr lang="fr-FR" sz="2800" b="1" dirty="0" smtClean="0">
                <a:solidFill>
                  <a:srgbClr val="0000FF"/>
                </a:solidFill>
                <a:latin typeface="Times"/>
                <a:cs typeface="Times"/>
              </a:rPr>
              <a:t>inégalités</a:t>
            </a:r>
          </a:p>
          <a:p>
            <a:pPr marL="0" lvl="0" indent="0">
              <a:buNone/>
            </a:pPr>
            <a:r>
              <a:rPr lang="fr-FR" sz="2800" b="1" dirty="0" smtClean="0">
                <a:solidFill>
                  <a:srgbClr val="FF3300"/>
                </a:solidFill>
                <a:latin typeface="Times"/>
                <a:cs typeface="Times"/>
              </a:rPr>
              <a:t>	</a:t>
            </a:r>
            <a:r>
              <a:rPr lang="fr-FR" sz="2800" dirty="0" smtClean="0">
                <a:solidFill>
                  <a:srgbClr val="000000"/>
                </a:solidFill>
                <a:latin typeface="Times"/>
                <a:cs typeface="Times"/>
              </a:rPr>
              <a:t>Le </a:t>
            </a:r>
            <a:r>
              <a:rPr lang="fr-FR" sz="2800" dirty="0">
                <a:solidFill>
                  <a:srgbClr val="000000"/>
                </a:solidFill>
                <a:latin typeface="Times"/>
                <a:cs typeface="Times"/>
              </a:rPr>
              <a:t>financement étant bloqué</a:t>
            </a:r>
            <a:r>
              <a:rPr lang="fr-FR" sz="2800" dirty="0" smtClean="0">
                <a:solidFill>
                  <a:srgbClr val="000000"/>
                </a:solidFill>
                <a:latin typeface="Times"/>
                <a:cs typeface="Times"/>
              </a:rPr>
              <a:t>, </a:t>
            </a:r>
            <a:r>
              <a:rPr lang="fr-FR" sz="2800" dirty="0" smtClean="0">
                <a:solidFill>
                  <a:srgbClr val="0000FF"/>
                </a:solidFill>
                <a:latin typeface="Times"/>
                <a:cs typeface="Times"/>
              </a:rPr>
              <a:t>les uns </a:t>
            </a:r>
            <a:r>
              <a:rPr lang="fr-FR" sz="2800" dirty="0" smtClean="0">
                <a:solidFill>
                  <a:srgbClr val="000000"/>
                </a:solidFill>
                <a:latin typeface="Times"/>
                <a:cs typeface="Times"/>
              </a:rPr>
              <a:t>ne </a:t>
            </a:r>
            <a:r>
              <a:rPr lang="fr-FR" sz="2800" dirty="0">
                <a:solidFill>
                  <a:srgbClr val="000000"/>
                </a:solidFill>
                <a:latin typeface="Times"/>
                <a:cs typeface="Times"/>
              </a:rPr>
              <a:t>peuvent espérer limiter la dégradation de leurs </a:t>
            </a:r>
            <a:r>
              <a:rPr lang="fr-FR" sz="2800" dirty="0" smtClean="0">
                <a:solidFill>
                  <a:srgbClr val="000000"/>
                </a:solidFill>
                <a:latin typeface="Times"/>
                <a:cs typeface="Times"/>
              </a:rPr>
              <a:t>pensions qu'au détriment</a:t>
            </a:r>
            <a:r>
              <a:rPr lang="fr-FR" sz="2800" dirty="0" smtClean="0">
                <a:solidFill>
                  <a:srgbClr val="FF3300"/>
                </a:solidFill>
                <a:latin typeface="Times"/>
                <a:cs typeface="Times"/>
              </a:rPr>
              <a:t> </a:t>
            </a:r>
            <a:r>
              <a:rPr lang="fr-FR" sz="2800" dirty="0" smtClean="0">
                <a:solidFill>
                  <a:srgbClr val="0000FF"/>
                </a:solidFill>
                <a:latin typeface="Times"/>
                <a:cs typeface="Times"/>
              </a:rPr>
              <a:t>des autres.</a:t>
            </a:r>
          </a:p>
          <a:p>
            <a:pPr marL="0" indent="0" algn="just">
              <a:buNone/>
            </a:pPr>
            <a:r>
              <a:rPr lang="fr-FR" sz="2800" dirty="0" smtClean="0"/>
              <a:t>	</a:t>
            </a:r>
            <a:r>
              <a:rPr lang="fr-FR" sz="2800" dirty="0" smtClean="0">
                <a:latin typeface="Times"/>
                <a:cs typeface="Times"/>
              </a:rPr>
              <a:t>Paradoxe</a:t>
            </a:r>
            <a:r>
              <a:rPr lang="fr-FR" sz="2800" dirty="0">
                <a:latin typeface="Times"/>
                <a:cs typeface="Times"/>
              </a:rPr>
              <a:t> de mesures de justice sociale : départ anticipé pour carrières longues (15 % de femmes il y a 10 ans, </a:t>
            </a:r>
            <a:r>
              <a:rPr lang="fr-FR" sz="2800" dirty="0" smtClean="0">
                <a:latin typeface="Times"/>
                <a:cs typeface="Times"/>
              </a:rPr>
              <a:t>1/3 </a:t>
            </a:r>
            <a:r>
              <a:rPr lang="fr-FR" sz="2800" dirty="0">
                <a:latin typeface="Times"/>
                <a:cs typeface="Times"/>
              </a:rPr>
              <a:t>aujourd'hui</a:t>
            </a:r>
            <a:r>
              <a:rPr lang="fr-FR" sz="2800" dirty="0" smtClean="0">
                <a:latin typeface="Times"/>
                <a:cs typeface="Times"/>
              </a:rPr>
              <a:t>).</a:t>
            </a:r>
            <a:endParaRPr lang="fr-FR" sz="2800" dirty="0">
              <a:latin typeface="Times"/>
              <a:cs typeface="Times"/>
            </a:endParaRPr>
          </a:p>
          <a:p>
            <a:pPr marL="0" lvl="0" indent="0">
              <a:buNone/>
            </a:pPr>
            <a:endParaRPr lang="fr-FR" sz="2800" dirty="0">
              <a:solidFill>
                <a:srgbClr val="0000FF"/>
              </a:solidFill>
              <a:latin typeface="Times"/>
              <a:cs typeface="Times"/>
            </a:endParaRPr>
          </a:p>
          <a:p>
            <a:endParaRPr lang="fr-FR" sz="2800" dirty="0">
              <a:latin typeface="Times"/>
              <a:cs typeface="Times"/>
            </a:endParaRPr>
          </a:p>
        </p:txBody>
      </p:sp>
    </p:spTree>
    <p:extLst>
      <p:ext uri="{BB962C8B-B14F-4D97-AF65-F5344CB8AC3E}">
        <p14:creationId xmlns:p14="http://schemas.microsoft.com/office/powerpoint/2010/main" val="135993108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4466"/>
            <a:ext cx="8229600" cy="783770"/>
          </a:xfrm>
        </p:spPr>
        <p:txBody>
          <a:bodyPr>
            <a:noAutofit/>
          </a:bodyPr>
          <a:lstStyle/>
          <a:p>
            <a:r>
              <a:rPr lang="fr-FR" sz="3200" dirty="0">
                <a:solidFill>
                  <a:srgbClr val="FF0000"/>
                </a:solidFill>
                <a:latin typeface="Times"/>
                <a:cs typeface="Times"/>
              </a:rPr>
              <a:t>2. Le financement du système de retraite français </a:t>
            </a:r>
            <a:br>
              <a:rPr lang="fr-FR" sz="3200" dirty="0">
                <a:solidFill>
                  <a:srgbClr val="FF0000"/>
                </a:solidFill>
                <a:latin typeface="Times"/>
                <a:cs typeface="Times"/>
              </a:rPr>
            </a:br>
            <a:r>
              <a:rPr lang="fr-FR" sz="3200" dirty="0">
                <a:solidFill>
                  <a:srgbClr val="FF0000"/>
                </a:solidFill>
                <a:latin typeface="Times"/>
                <a:cs typeface="Times"/>
              </a:rPr>
              <a:t>sous le signe de la baisse des pensions</a:t>
            </a:r>
            <a:endParaRPr lang="fr-FR" sz="3200" dirty="0">
              <a:solidFill>
                <a:srgbClr val="FF0000"/>
              </a:solidFill>
            </a:endParaRPr>
          </a:p>
        </p:txBody>
      </p:sp>
      <p:sp>
        <p:nvSpPr>
          <p:cNvPr id="3" name="Espace réservé du contenu 2"/>
          <p:cNvSpPr>
            <a:spLocks noGrp="1"/>
          </p:cNvSpPr>
          <p:nvPr>
            <p:ph idx="1"/>
          </p:nvPr>
        </p:nvSpPr>
        <p:spPr>
          <a:xfrm>
            <a:off x="0" y="404120"/>
            <a:ext cx="9144000" cy="6453880"/>
          </a:xfrm>
        </p:spPr>
        <p:txBody>
          <a:bodyPr/>
          <a:lstStyle/>
          <a:p>
            <a:endParaRPr lang="fr-FR" dirty="0" smtClean="0"/>
          </a:p>
          <a:p>
            <a:r>
              <a:rPr lang="fr-FR" sz="2400" b="1" dirty="0">
                <a:solidFill>
                  <a:srgbClr val="0000FF"/>
                </a:solidFill>
                <a:latin typeface="Times"/>
                <a:cs typeface="Times"/>
              </a:rPr>
              <a:t>Les régimes par points défavorisent plus encore les femmes</a:t>
            </a:r>
            <a:r>
              <a:rPr lang="fr-FR" dirty="0">
                <a:solidFill>
                  <a:srgbClr val="0000FF"/>
                </a:solidFill>
              </a:rPr>
              <a:t> </a:t>
            </a:r>
          </a:p>
        </p:txBody>
      </p:sp>
      <p:pic>
        <p:nvPicPr>
          <p:cNvPr id="4" name="Image 3" descr="Capture d’écran 2018-09-01 à 09.52.2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222" y="1536700"/>
            <a:ext cx="7292112" cy="5321300"/>
          </a:xfrm>
          <a:prstGeom prst="rect">
            <a:avLst/>
          </a:prstGeom>
        </p:spPr>
      </p:pic>
    </p:spTree>
    <p:extLst>
      <p:ext uri="{BB962C8B-B14F-4D97-AF65-F5344CB8AC3E}">
        <p14:creationId xmlns:p14="http://schemas.microsoft.com/office/powerpoint/2010/main" val="28954088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4466"/>
            <a:ext cx="8229600" cy="783770"/>
          </a:xfrm>
        </p:spPr>
        <p:txBody>
          <a:bodyPr>
            <a:noAutofit/>
          </a:bodyPr>
          <a:lstStyle/>
          <a:p>
            <a:r>
              <a:rPr lang="fr-FR" sz="3200" dirty="0">
                <a:solidFill>
                  <a:srgbClr val="FF0000"/>
                </a:solidFill>
                <a:latin typeface="Times"/>
                <a:cs typeface="Times"/>
              </a:rPr>
              <a:t>2. Le financement du système de retraite français </a:t>
            </a:r>
            <a:br>
              <a:rPr lang="fr-FR" sz="3200" dirty="0">
                <a:solidFill>
                  <a:srgbClr val="FF0000"/>
                </a:solidFill>
                <a:latin typeface="Times"/>
                <a:cs typeface="Times"/>
              </a:rPr>
            </a:br>
            <a:r>
              <a:rPr lang="fr-FR" sz="3200" dirty="0">
                <a:solidFill>
                  <a:srgbClr val="FF0000"/>
                </a:solidFill>
                <a:latin typeface="Times"/>
                <a:cs typeface="Times"/>
              </a:rPr>
              <a:t>sous le signe de la baisse des pensions</a:t>
            </a:r>
            <a:endParaRPr lang="fr-FR" sz="3200" dirty="0">
              <a:solidFill>
                <a:srgbClr val="FF0000"/>
              </a:solidFill>
            </a:endParaRPr>
          </a:p>
        </p:txBody>
      </p:sp>
      <p:sp>
        <p:nvSpPr>
          <p:cNvPr id="3" name="Espace réservé du contenu 2"/>
          <p:cNvSpPr>
            <a:spLocks noGrp="1"/>
          </p:cNvSpPr>
          <p:nvPr>
            <p:ph idx="1"/>
          </p:nvPr>
        </p:nvSpPr>
        <p:spPr>
          <a:xfrm>
            <a:off x="0" y="404120"/>
            <a:ext cx="9144000" cy="6453880"/>
          </a:xfrm>
        </p:spPr>
        <p:txBody>
          <a:bodyPr/>
          <a:lstStyle/>
          <a:p>
            <a:endParaRPr lang="fr-FR" dirty="0" smtClean="0"/>
          </a:p>
          <a:p>
            <a:endParaRPr lang="fr-FR" sz="2400" b="1" dirty="0" smtClean="0">
              <a:solidFill>
                <a:srgbClr val="0000FF"/>
              </a:solidFill>
              <a:latin typeface="Times"/>
              <a:cs typeface="Times"/>
            </a:endParaRPr>
          </a:p>
          <a:p>
            <a:r>
              <a:rPr lang="fr-FR" sz="2400" b="1" dirty="0" smtClean="0">
                <a:solidFill>
                  <a:srgbClr val="0000FF"/>
                </a:solidFill>
                <a:latin typeface="Times"/>
                <a:cs typeface="Times"/>
              </a:rPr>
              <a:t>Les </a:t>
            </a:r>
            <a:r>
              <a:rPr lang="fr-FR" sz="2400" b="1" dirty="0">
                <a:solidFill>
                  <a:srgbClr val="0000FF"/>
                </a:solidFill>
                <a:latin typeface="Times"/>
                <a:cs typeface="Times"/>
              </a:rPr>
              <a:t>régimes par points défavorisent plus encore les femmes</a:t>
            </a:r>
            <a:r>
              <a:rPr lang="fr-FR" sz="2400" dirty="0">
                <a:solidFill>
                  <a:srgbClr val="0000FF"/>
                </a:solidFill>
              </a:rPr>
              <a:t> </a:t>
            </a:r>
          </a:p>
          <a:p>
            <a:endParaRPr lang="fr-FR" dirty="0" smtClean="0"/>
          </a:p>
        </p:txBody>
      </p:sp>
      <p:pic>
        <p:nvPicPr>
          <p:cNvPr id="5" name="Image 4" descr="Capture d’écran 2018-09-01 à 09.53.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55309"/>
            <a:ext cx="9144000" cy="3656317"/>
          </a:xfrm>
          <a:prstGeom prst="rect">
            <a:avLst/>
          </a:prstGeom>
        </p:spPr>
      </p:pic>
    </p:spTree>
    <p:extLst>
      <p:ext uri="{BB962C8B-B14F-4D97-AF65-F5344CB8AC3E}">
        <p14:creationId xmlns:p14="http://schemas.microsoft.com/office/powerpoint/2010/main" val="347092343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5496"/>
            <a:ext cx="8229600" cy="638793"/>
          </a:xfrm>
        </p:spPr>
        <p:txBody>
          <a:bodyPr>
            <a:normAutofit fontScale="90000"/>
          </a:bodyPr>
          <a:lstStyle/>
          <a:p>
            <a:r>
              <a:rPr lang="fr-FR" sz="3200" dirty="0">
                <a:solidFill>
                  <a:srgbClr val="FF0000"/>
                </a:solidFill>
                <a:latin typeface="Times"/>
                <a:cs typeface="Times"/>
              </a:rPr>
              <a:t>2. Le financement du système de retraite français </a:t>
            </a:r>
            <a:br>
              <a:rPr lang="fr-FR" sz="3200" dirty="0">
                <a:solidFill>
                  <a:srgbClr val="FF0000"/>
                </a:solidFill>
                <a:latin typeface="Times"/>
                <a:cs typeface="Times"/>
              </a:rPr>
            </a:br>
            <a:r>
              <a:rPr lang="fr-FR" sz="3200" dirty="0">
                <a:solidFill>
                  <a:srgbClr val="FF0000"/>
                </a:solidFill>
                <a:latin typeface="Times"/>
                <a:cs typeface="Times"/>
              </a:rPr>
              <a:t>sous le signe de la baisse des pensions</a:t>
            </a:r>
          </a:p>
        </p:txBody>
      </p:sp>
      <p:pic>
        <p:nvPicPr>
          <p:cNvPr id="8" name="Espace réservé du contenu 7" descr="Capture d’écran 2018-09-01 à 05.49.46.png"/>
          <p:cNvPicPr>
            <a:picLocks noGrp="1" noChangeAspect="1"/>
          </p:cNvPicPr>
          <p:nvPr>
            <p:ph idx="1"/>
          </p:nvPr>
        </p:nvPicPr>
        <p:blipFill>
          <a:blip r:embed="rId2">
            <a:extLst>
              <a:ext uri="{28A0092B-C50C-407E-A947-70E740481C1C}">
                <a14:useLocalDpi xmlns:a14="http://schemas.microsoft.com/office/drawing/2010/main" val="0"/>
              </a:ext>
            </a:extLst>
          </a:blip>
          <a:srcRect t="1516" b="1516"/>
          <a:stretch>
            <a:fillRect/>
          </a:stretch>
        </p:blipFill>
        <p:spPr>
          <a:xfrm>
            <a:off x="0" y="769751"/>
            <a:ext cx="9144000" cy="6088249"/>
          </a:xfrm>
        </p:spPr>
      </p:pic>
    </p:spTree>
    <p:extLst>
      <p:ext uri="{BB962C8B-B14F-4D97-AF65-F5344CB8AC3E}">
        <p14:creationId xmlns:p14="http://schemas.microsoft.com/office/powerpoint/2010/main" val="135993108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853103"/>
          </a:xfrm>
        </p:spPr>
        <p:txBody>
          <a:bodyPr>
            <a:normAutofit/>
          </a:bodyPr>
          <a:lstStyle/>
          <a:p>
            <a:r>
              <a:rPr lang="fr-FR" sz="3200" dirty="0" smtClean="0">
                <a:solidFill>
                  <a:srgbClr val="FF0000"/>
                </a:solidFill>
                <a:latin typeface="Times"/>
                <a:cs typeface="Times"/>
              </a:rPr>
              <a:t>Introduction</a:t>
            </a:r>
            <a:endParaRPr lang="fr-FR" sz="3200" dirty="0">
              <a:solidFill>
                <a:srgbClr val="FF0000"/>
              </a:solidFill>
              <a:latin typeface="Times"/>
              <a:cs typeface="Times"/>
            </a:endParaRPr>
          </a:p>
        </p:txBody>
      </p:sp>
      <p:sp>
        <p:nvSpPr>
          <p:cNvPr id="3" name="Espace réservé du contenu 2"/>
          <p:cNvSpPr>
            <a:spLocks noGrp="1"/>
          </p:cNvSpPr>
          <p:nvPr>
            <p:ph idx="1"/>
          </p:nvPr>
        </p:nvSpPr>
        <p:spPr>
          <a:xfrm>
            <a:off x="198460" y="1023724"/>
            <a:ext cx="8686800" cy="5834276"/>
          </a:xfrm>
        </p:spPr>
        <p:txBody>
          <a:bodyPr>
            <a:normAutofit/>
          </a:bodyPr>
          <a:lstStyle/>
          <a:p>
            <a:r>
              <a:rPr lang="fr-FR" sz="2800" dirty="0" smtClean="0">
                <a:latin typeface="Times"/>
                <a:cs typeface="Times"/>
              </a:rPr>
              <a:t>Les contre-réformes précédentes</a:t>
            </a:r>
          </a:p>
          <a:p>
            <a:pPr marL="0" indent="0">
              <a:buNone/>
            </a:pPr>
            <a:r>
              <a:rPr lang="fr-FR" sz="2800" dirty="0" smtClean="0">
                <a:latin typeface="Times"/>
                <a:cs typeface="Times"/>
              </a:rPr>
              <a:t>	1993, 2003, 2007, 2010, 2013</a:t>
            </a:r>
          </a:p>
          <a:p>
            <a:r>
              <a:rPr lang="fr-FR" sz="2800" dirty="0" smtClean="0">
                <a:latin typeface="Times"/>
                <a:cs typeface="Times"/>
              </a:rPr>
              <a:t>pour les salariés du privé</a:t>
            </a:r>
            <a:r>
              <a:rPr lang="fr-FR" sz="2800" dirty="0" smtClean="0">
                <a:effectLst/>
                <a:latin typeface="Times"/>
                <a:cs typeface="Times"/>
              </a:rPr>
              <a:t> : </a:t>
            </a:r>
            <a:r>
              <a:rPr lang="fr-FR" sz="2800" dirty="0" smtClean="0">
                <a:latin typeface="Times"/>
                <a:cs typeface="Times"/>
              </a:rPr>
              <a:t>mise au compte des salaires des 25 meilleures années au lieu des 10, revalorisés sur la base des prix et non plus des salaires ;</a:t>
            </a:r>
          </a:p>
          <a:p>
            <a:r>
              <a:rPr lang="fr-FR" sz="2800" dirty="0" smtClean="0">
                <a:latin typeface="Times"/>
                <a:cs typeface="Times"/>
              </a:rPr>
              <a:t>allongement de la durée de cotisation : 42 ans requis (43 à partir de la génération née en 1973) ;</a:t>
            </a:r>
          </a:p>
          <a:p>
            <a:r>
              <a:rPr lang="fr-FR" sz="2800" dirty="0" smtClean="0">
                <a:latin typeface="Times"/>
                <a:cs typeface="Times"/>
              </a:rPr>
              <a:t>report à 62 ans de l’âge de départ à la retraite sauf pour les carrières longues.</a:t>
            </a:r>
          </a:p>
          <a:p>
            <a:r>
              <a:rPr lang="fr-FR" sz="2800" dirty="0">
                <a:latin typeface="Times"/>
                <a:cs typeface="Times"/>
              </a:rPr>
              <a:t>d</a:t>
            </a:r>
            <a:r>
              <a:rPr lang="fr-FR" sz="2800" dirty="0" smtClean="0">
                <a:latin typeface="Times"/>
                <a:cs typeface="Times"/>
              </a:rPr>
              <a:t>écote, surcote.</a:t>
            </a:r>
          </a:p>
          <a:p>
            <a:endParaRPr lang="fr-FR" sz="2800" dirty="0">
              <a:latin typeface="Times"/>
              <a:cs typeface="Times"/>
            </a:endParaRPr>
          </a:p>
        </p:txBody>
      </p:sp>
    </p:spTree>
    <p:extLst>
      <p:ext uri="{BB962C8B-B14F-4D97-AF65-F5344CB8AC3E}">
        <p14:creationId xmlns:p14="http://schemas.microsoft.com/office/powerpoint/2010/main" val="78359309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4740"/>
            <a:ext cx="8229600" cy="638793"/>
          </a:xfrm>
        </p:spPr>
        <p:txBody>
          <a:bodyPr>
            <a:normAutofit fontScale="90000"/>
          </a:bodyPr>
          <a:lstStyle/>
          <a:p>
            <a:r>
              <a:rPr lang="fr-FR" sz="3200" dirty="0">
                <a:solidFill>
                  <a:srgbClr val="FF0000"/>
                </a:solidFill>
                <a:latin typeface="Times"/>
                <a:cs typeface="Times"/>
              </a:rPr>
              <a:t>2. Le financement du système de retraite français </a:t>
            </a:r>
            <a:br>
              <a:rPr lang="fr-FR" sz="3200" dirty="0">
                <a:solidFill>
                  <a:srgbClr val="FF0000"/>
                </a:solidFill>
                <a:latin typeface="Times"/>
                <a:cs typeface="Times"/>
              </a:rPr>
            </a:br>
            <a:r>
              <a:rPr lang="fr-FR" sz="3200" dirty="0">
                <a:solidFill>
                  <a:srgbClr val="FF0000"/>
                </a:solidFill>
                <a:latin typeface="Times"/>
                <a:cs typeface="Times"/>
              </a:rPr>
              <a:t>sous le signe de la baisse des pensions</a:t>
            </a:r>
          </a:p>
        </p:txBody>
      </p:sp>
      <p:pic>
        <p:nvPicPr>
          <p:cNvPr id="4" name="Espace réservé du contenu 3" descr="Capture d’écran 2018-09-01 à 05.46.50.png"/>
          <p:cNvPicPr>
            <a:picLocks noGrp="1" noChangeAspect="1"/>
          </p:cNvPicPr>
          <p:nvPr>
            <p:ph idx="1"/>
          </p:nvPr>
        </p:nvPicPr>
        <p:blipFill>
          <a:blip r:embed="rId2">
            <a:extLst>
              <a:ext uri="{28A0092B-C50C-407E-A947-70E740481C1C}">
                <a14:useLocalDpi xmlns:a14="http://schemas.microsoft.com/office/drawing/2010/main" val="0"/>
              </a:ext>
            </a:extLst>
          </a:blip>
          <a:srcRect l="2154" r="2154"/>
          <a:stretch>
            <a:fillRect/>
          </a:stretch>
        </p:blipFill>
        <p:spPr>
          <a:xfrm>
            <a:off x="219075" y="827482"/>
            <a:ext cx="8686800" cy="6030518"/>
          </a:xfrm>
        </p:spPr>
      </p:pic>
    </p:spTree>
    <p:extLst>
      <p:ext uri="{BB962C8B-B14F-4D97-AF65-F5344CB8AC3E}">
        <p14:creationId xmlns:p14="http://schemas.microsoft.com/office/powerpoint/2010/main" val="2804701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992"/>
            <a:ext cx="8229600" cy="1143000"/>
          </a:xfrm>
        </p:spPr>
        <p:txBody>
          <a:bodyPr>
            <a:normAutofit/>
          </a:bodyPr>
          <a:lstStyle/>
          <a:p>
            <a:r>
              <a:rPr lang="fr-FR" sz="3200" dirty="0">
                <a:solidFill>
                  <a:srgbClr val="FF0000"/>
                </a:solidFill>
                <a:latin typeface="Times"/>
                <a:cs typeface="Times"/>
              </a:rPr>
              <a:t>2. Le financement du système de retraite français </a:t>
            </a:r>
            <a:br>
              <a:rPr lang="fr-FR" sz="3200" dirty="0">
                <a:solidFill>
                  <a:srgbClr val="FF0000"/>
                </a:solidFill>
                <a:latin typeface="Times"/>
                <a:cs typeface="Times"/>
              </a:rPr>
            </a:br>
            <a:r>
              <a:rPr lang="fr-FR" sz="3200" dirty="0">
                <a:solidFill>
                  <a:srgbClr val="FF0000"/>
                </a:solidFill>
                <a:latin typeface="Times"/>
                <a:cs typeface="Times"/>
              </a:rPr>
              <a:t>sous le signe de la baisse des pensions</a:t>
            </a:r>
          </a:p>
        </p:txBody>
      </p:sp>
      <p:sp>
        <p:nvSpPr>
          <p:cNvPr id="3" name="Espace réservé du contenu 2"/>
          <p:cNvSpPr>
            <a:spLocks noGrp="1"/>
          </p:cNvSpPr>
          <p:nvPr>
            <p:ph idx="1"/>
          </p:nvPr>
        </p:nvSpPr>
        <p:spPr>
          <a:xfrm>
            <a:off x="218306" y="1120008"/>
            <a:ext cx="8686800" cy="5737992"/>
          </a:xfrm>
        </p:spPr>
        <p:txBody>
          <a:bodyPr>
            <a:normAutofit/>
          </a:bodyPr>
          <a:lstStyle/>
          <a:p>
            <a:pPr lvl="0"/>
            <a:r>
              <a:rPr lang="fr-FR" sz="2800" dirty="0" smtClean="0">
                <a:solidFill>
                  <a:srgbClr val="0000FF"/>
                </a:solidFill>
                <a:latin typeface="Times"/>
                <a:cs typeface="Times"/>
              </a:rPr>
              <a:t>Suède, Allemagne, France</a:t>
            </a:r>
          </a:p>
          <a:p>
            <a:pPr marL="0" lvl="0" indent="0">
              <a:buNone/>
            </a:pPr>
            <a:r>
              <a:rPr lang="fr-FR" sz="2800" dirty="0" smtClean="0">
                <a:latin typeface="Times"/>
                <a:cs typeface="Times"/>
              </a:rPr>
              <a:t>	Trois </a:t>
            </a:r>
            <a:r>
              <a:rPr lang="fr-FR" sz="2800" dirty="0">
                <a:latin typeface="Times"/>
                <a:cs typeface="Times"/>
              </a:rPr>
              <a:t>réformes différentes : comptes notionnels, par points, annuités</a:t>
            </a:r>
          </a:p>
          <a:p>
            <a:pPr lvl="0"/>
            <a:endParaRPr lang="fr-FR" sz="2800" dirty="0">
              <a:latin typeface="Times"/>
              <a:cs typeface="Times"/>
            </a:endParaRPr>
          </a:p>
          <a:p>
            <a:pPr lvl="0"/>
            <a:r>
              <a:rPr lang="fr-FR" sz="2800" dirty="0">
                <a:solidFill>
                  <a:srgbClr val="0000FF"/>
                </a:solidFill>
                <a:latin typeface="Times"/>
                <a:cs typeface="Times"/>
              </a:rPr>
              <a:t>Les mêmes </a:t>
            </a:r>
            <a:r>
              <a:rPr lang="fr-FR" sz="2800" dirty="0" smtClean="0">
                <a:solidFill>
                  <a:srgbClr val="0000FF"/>
                </a:solidFill>
                <a:latin typeface="Times"/>
                <a:cs typeface="Times"/>
              </a:rPr>
              <a:t>résultats</a:t>
            </a:r>
            <a:endParaRPr lang="fr-FR" sz="2800" dirty="0">
              <a:solidFill>
                <a:srgbClr val="0000FF"/>
              </a:solidFill>
              <a:latin typeface="Times"/>
              <a:cs typeface="Times"/>
            </a:endParaRPr>
          </a:p>
          <a:p>
            <a:pPr lvl="0">
              <a:buSzPct val="45000"/>
              <a:buFont typeface="StarSymbol"/>
              <a:buChar char="●"/>
            </a:pPr>
            <a:r>
              <a:rPr lang="fr-FR" sz="2800" dirty="0">
                <a:latin typeface="Times"/>
                <a:cs typeface="Times"/>
              </a:rPr>
              <a:t>baisse du niveau des pensions</a:t>
            </a:r>
          </a:p>
          <a:p>
            <a:pPr lvl="0">
              <a:buSzPct val="45000"/>
              <a:buFont typeface="StarSymbol"/>
              <a:buChar char="●"/>
            </a:pPr>
            <a:r>
              <a:rPr lang="fr-FR" sz="2800" dirty="0">
                <a:latin typeface="Times"/>
                <a:cs typeface="Times"/>
              </a:rPr>
              <a:t>Allemagne et Suède : baisse en partie compensée par l'existence d'autres régimes, mais de façon inégalitaire</a:t>
            </a:r>
          </a:p>
          <a:p>
            <a:pPr lvl="0">
              <a:buSzPct val="45000"/>
              <a:buFont typeface="StarSymbol"/>
              <a:buChar char="●"/>
            </a:pPr>
            <a:r>
              <a:rPr lang="fr-FR" sz="2800" dirty="0">
                <a:latin typeface="Times"/>
                <a:cs typeface="Times"/>
              </a:rPr>
              <a:t>Accroissement des </a:t>
            </a:r>
            <a:r>
              <a:rPr lang="fr-FR" sz="2800" dirty="0" smtClean="0">
                <a:latin typeface="Times"/>
                <a:cs typeface="Times"/>
              </a:rPr>
              <a:t>inégalités</a:t>
            </a:r>
          </a:p>
          <a:p>
            <a:pPr lvl="0">
              <a:buSzPct val="45000"/>
              <a:buFont typeface="StarSymbol"/>
              <a:buChar char="●"/>
            </a:pPr>
            <a:endParaRPr lang="fr-FR" sz="2800" dirty="0">
              <a:latin typeface="Times"/>
              <a:cs typeface="Times"/>
            </a:endParaRPr>
          </a:p>
          <a:p>
            <a:pPr lvl="0">
              <a:buSzPct val="45000"/>
              <a:buFont typeface="StarSymbol"/>
              <a:buChar char="●"/>
            </a:pPr>
            <a:r>
              <a:rPr lang="fr-FR" sz="2800" dirty="0">
                <a:solidFill>
                  <a:srgbClr val="0000FF"/>
                </a:solidFill>
                <a:latin typeface="Times"/>
                <a:cs typeface="Times"/>
              </a:rPr>
              <a:t>La même cause </a:t>
            </a:r>
            <a:r>
              <a:rPr lang="fr-FR" sz="2800" dirty="0" smtClean="0">
                <a:solidFill>
                  <a:srgbClr val="0000FF"/>
                </a:solidFill>
                <a:latin typeface="Times"/>
                <a:cs typeface="Times"/>
              </a:rPr>
              <a:t>…</a:t>
            </a:r>
            <a:endParaRPr lang="fr-FR" sz="2800" dirty="0">
              <a:solidFill>
                <a:srgbClr val="0000FF"/>
              </a:solidFill>
              <a:latin typeface="Times"/>
              <a:cs typeface="Times"/>
            </a:endParaRPr>
          </a:p>
        </p:txBody>
      </p:sp>
    </p:spTree>
    <p:extLst>
      <p:ext uri="{BB962C8B-B14F-4D97-AF65-F5344CB8AC3E}">
        <p14:creationId xmlns:p14="http://schemas.microsoft.com/office/powerpoint/2010/main" val="249222479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992"/>
            <a:ext cx="8229600" cy="581061"/>
          </a:xfrm>
        </p:spPr>
        <p:txBody>
          <a:bodyPr>
            <a:normAutofit/>
          </a:bodyPr>
          <a:lstStyle/>
          <a:p>
            <a:r>
              <a:rPr lang="fr-FR" sz="3200" dirty="0" smtClean="0">
                <a:solidFill>
                  <a:srgbClr val="FF0000"/>
                </a:solidFill>
                <a:latin typeface="Times"/>
                <a:cs typeface="Times"/>
              </a:rPr>
              <a:t>3. Le projet de </a:t>
            </a:r>
            <a:r>
              <a:rPr lang="fr-FR" sz="3200" dirty="0" err="1" smtClean="0">
                <a:solidFill>
                  <a:srgbClr val="FF0000"/>
                </a:solidFill>
                <a:latin typeface="Times"/>
                <a:cs typeface="Times"/>
              </a:rPr>
              <a:t>Macron</a:t>
            </a:r>
            <a:endParaRPr lang="fr-FR" sz="3200" dirty="0">
              <a:solidFill>
                <a:srgbClr val="FF0000"/>
              </a:solidFill>
              <a:latin typeface="Times"/>
              <a:cs typeface="Times"/>
            </a:endParaRPr>
          </a:p>
        </p:txBody>
      </p:sp>
      <p:sp>
        <p:nvSpPr>
          <p:cNvPr id="3" name="Espace réservé du contenu 2"/>
          <p:cNvSpPr>
            <a:spLocks noGrp="1"/>
          </p:cNvSpPr>
          <p:nvPr>
            <p:ph idx="1"/>
          </p:nvPr>
        </p:nvSpPr>
        <p:spPr>
          <a:xfrm>
            <a:off x="218306" y="654287"/>
            <a:ext cx="8686800" cy="6088249"/>
          </a:xfrm>
        </p:spPr>
        <p:txBody>
          <a:bodyPr>
            <a:normAutofit/>
          </a:bodyPr>
          <a:lstStyle/>
          <a:p>
            <a:r>
              <a:rPr lang="fr-FR" sz="2800" dirty="0" smtClean="0">
                <a:solidFill>
                  <a:srgbClr val="0000FF"/>
                </a:solidFill>
                <a:latin typeface="Times"/>
                <a:cs typeface="Times"/>
              </a:rPr>
              <a:t>Pourquoi changer de système ? alors que</a:t>
            </a:r>
            <a:r>
              <a:rPr lang="is-IS" sz="2800" dirty="0" smtClean="0">
                <a:solidFill>
                  <a:srgbClr val="0000FF"/>
                </a:solidFill>
                <a:latin typeface="Times"/>
                <a:cs typeface="Times"/>
              </a:rPr>
              <a:t>…</a:t>
            </a:r>
          </a:p>
          <a:p>
            <a:endParaRPr lang="fr-FR" sz="2800" dirty="0">
              <a:latin typeface="Times"/>
              <a:cs typeface="Times"/>
            </a:endParaRPr>
          </a:p>
        </p:txBody>
      </p:sp>
      <p:pic>
        <p:nvPicPr>
          <p:cNvPr id="4" name="Espace réservé du contenu 3" descr="Capture d’écran 2018-05-20 à 09.46.55.png"/>
          <p:cNvPicPr>
            <a:picLocks noChangeAspect="1"/>
          </p:cNvPicPr>
          <p:nvPr/>
        </p:nvPicPr>
        <p:blipFill>
          <a:blip r:embed="rId2"/>
          <a:srcRect l="-10206" r="-10206"/>
          <a:stretch>
            <a:fillRect/>
          </a:stretch>
        </p:blipFill>
        <p:spPr>
          <a:xfrm>
            <a:off x="0" y="1135382"/>
            <a:ext cx="9144000" cy="5761106"/>
          </a:xfrm>
          <a:prstGeom prst="rect">
            <a:avLst/>
          </a:prstGeom>
        </p:spPr>
      </p:pic>
    </p:spTree>
    <p:extLst>
      <p:ext uri="{BB962C8B-B14F-4D97-AF65-F5344CB8AC3E}">
        <p14:creationId xmlns:p14="http://schemas.microsoft.com/office/powerpoint/2010/main" val="253287506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992"/>
            <a:ext cx="8229600" cy="792743"/>
          </a:xfrm>
        </p:spPr>
        <p:txBody>
          <a:bodyPr>
            <a:normAutofit/>
          </a:bodyPr>
          <a:lstStyle/>
          <a:p>
            <a:r>
              <a:rPr lang="fr-FR" sz="3200" dirty="0" smtClean="0">
                <a:solidFill>
                  <a:srgbClr val="FF0000"/>
                </a:solidFill>
                <a:latin typeface="Times"/>
                <a:cs typeface="Times"/>
              </a:rPr>
              <a:t>3. Le projet de </a:t>
            </a:r>
            <a:r>
              <a:rPr lang="fr-FR" sz="3200" dirty="0" err="1" smtClean="0">
                <a:solidFill>
                  <a:srgbClr val="FF0000"/>
                </a:solidFill>
                <a:latin typeface="Times"/>
                <a:cs typeface="Times"/>
              </a:rPr>
              <a:t>Macron</a:t>
            </a:r>
            <a:endParaRPr lang="fr-FR" sz="3200" dirty="0">
              <a:solidFill>
                <a:srgbClr val="FF0000"/>
              </a:solidFill>
              <a:latin typeface="Times"/>
              <a:cs typeface="Times"/>
            </a:endParaRPr>
          </a:p>
        </p:txBody>
      </p:sp>
      <p:sp>
        <p:nvSpPr>
          <p:cNvPr id="3" name="Espace réservé du contenu 2"/>
          <p:cNvSpPr>
            <a:spLocks noGrp="1"/>
          </p:cNvSpPr>
          <p:nvPr>
            <p:ph idx="1"/>
          </p:nvPr>
        </p:nvSpPr>
        <p:spPr>
          <a:xfrm>
            <a:off x="218306" y="769751"/>
            <a:ext cx="8686800" cy="6088249"/>
          </a:xfrm>
        </p:spPr>
        <p:txBody>
          <a:bodyPr>
            <a:normAutofit lnSpcReduction="10000"/>
          </a:bodyPr>
          <a:lstStyle/>
          <a:p>
            <a:r>
              <a:rPr lang="fr-FR" sz="2800" dirty="0" smtClean="0">
                <a:solidFill>
                  <a:srgbClr val="0000FF"/>
                </a:solidFill>
                <a:latin typeface="Times"/>
                <a:cs typeface="Times"/>
              </a:rPr>
              <a:t>Réponse, dixit le COR</a:t>
            </a:r>
          </a:p>
          <a:p>
            <a:pPr marL="442913" indent="0" algn="just">
              <a:buNone/>
            </a:pPr>
            <a:r>
              <a:rPr lang="fr-FR" sz="2800" dirty="0">
                <a:latin typeface="Times"/>
                <a:cs typeface="Times"/>
              </a:rPr>
              <a:t>Comme les pensions sont désindexées de l’évolution des salaires, plus la croissance économique est forte (et donc, normalement, plus les salaires augmentent), plus les pensions représenteront une part plus faible dans le PIB. </a:t>
            </a:r>
            <a:endParaRPr lang="fr-FR" sz="2800" dirty="0" smtClean="0">
              <a:latin typeface="Times"/>
              <a:cs typeface="Times"/>
            </a:endParaRPr>
          </a:p>
          <a:p>
            <a:pPr marL="442913" indent="0" algn="just">
              <a:buNone/>
            </a:pPr>
            <a:r>
              <a:rPr lang="fr-FR" sz="2800" dirty="0" smtClean="0">
                <a:latin typeface="Times"/>
                <a:cs typeface="Times"/>
              </a:rPr>
              <a:t>Ainsi</a:t>
            </a:r>
            <a:r>
              <a:rPr lang="fr-FR" sz="2800" dirty="0">
                <a:latin typeface="Times"/>
                <a:cs typeface="Times"/>
              </a:rPr>
              <a:t>, d’après le COR, si la croissance économique est en moyenne de 1,8 % par an pendant le prochain demi-siècle, la part des pensions baissera de 14 % à 11,7 %. Mais si la croissance n’est que de </a:t>
            </a:r>
            <a:r>
              <a:rPr lang="fr-FR" sz="2800" dirty="0" smtClean="0">
                <a:latin typeface="Times"/>
                <a:cs typeface="Times"/>
              </a:rPr>
              <a:t>1 %</a:t>
            </a:r>
            <a:r>
              <a:rPr lang="fr-FR" sz="2800" dirty="0">
                <a:latin typeface="Times"/>
                <a:cs typeface="Times"/>
              </a:rPr>
              <a:t>, la part des pensions montera jusqu’à 14,5 %. </a:t>
            </a:r>
            <a:r>
              <a:rPr lang="fr-FR" sz="2800" dirty="0" smtClean="0">
                <a:latin typeface="Times"/>
                <a:cs typeface="Times"/>
              </a:rPr>
              <a:t>Or, </a:t>
            </a:r>
            <a:r>
              <a:rPr lang="fr-FR" sz="2800" dirty="0">
                <a:latin typeface="Times"/>
                <a:cs typeface="Times"/>
              </a:rPr>
              <a:t>les prévisions de croissance sont très modérées. Donc, il s’agit de mettre à bas le système actuel de </a:t>
            </a:r>
            <a:r>
              <a:rPr lang="fr-FR" sz="2800" dirty="0" smtClean="0">
                <a:latin typeface="Times"/>
                <a:cs typeface="Times"/>
              </a:rPr>
              <a:t>retraite pour garantir la baisse des pensions, ce que les précédentes réformes n’ont pas suffisamment réalisé aux yeux du gouvernement. </a:t>
            </a:r>
            <a:endParaRPr lang="fr-FR" sz="2800" dirty="0">
              <a:latin typeface="Times"/>
              <a:cs typeface="Times"/>
            </a:endParaRPr>
          </a:p>
        </p:txBody>
      </p:sp>
    </p:spTree>
    <p:extLst>
      <p:ext uri="{BB962C8B-B14F-4D97-AF65-F5344CB8AC3E}">
        <p14:creationId xmlns:p14="http://schemas.microsoft.com/office/powerpoint/2010/main" val="157828243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992"/>
            <a:ext cx="8229600" cy="792743"/>
          </a:xfrm>
        </p:spPr>
        <p:txBody>
          <a:bodyPr>
            <a:normAutofit/>
          </a:bodyPr>
          <a:lstStyle/>
          <a:p>
            <a:r>
              <a:rPr lang="fr-FR" sz="3200" dirty="0" smtClean="0">
                <a:solidFill>
                  <a:srgbClr val="FF0000"/>
                </a:solidFill>
                <a:latin typeface="Times"/>
                <a:cs typeface="Times"/>
              </a:rPr>
              <a:t>3. Le projet de </a:t>
            </a:r>
            <a:r>
              <a:rPr lang="fr-FR" sz="3200" dirty="0" err="1" smtClean="0">
                <a:solidFill>
                  <a:srgbClr val="FF0000"/>
                </a:solidFill>
                <a:latin typeface="Times"/>
                <a:cs typeface="Times"/>
              </a:rPr>
              <a:t>Macron</a:t>
            </a:r>
            <a:endParaRPr lang="fr-FR" sz="3200" dirty="0">
              <a:solidFill>
                <a:srgbClr val="FF0000"/>
              </a:solidFill>
              <a:latin typeface="Times"/>
              <a:cs typeface="Times"/>
            </a:endParaRPr>
          </a:p>
        </p:txBody>
      </p:sp>
      <p:sp>
        <p:nvSpPr>
          <p:cNvPr id="3" name="Espace réservé du contenu 2"/>
          <p:cNvSpPr>
            <a:spLocks noGrp="1"/>
          </p:cNvSpPr>
          <p:nvPr>
            <p:ph idx="1"/>
          </p:nvPr>
        </p:nvSpPr>
        <p:spPr>
          <a:xfrm>
            <a:off x="218306" y="769751"/>
            <a:ext cx="8686800" cy="6088249"/>
          </a:xfrm>
        </p:spPr>
        <p:txBody>
          <a:bodyPr>
            <a:normAutofit/>
          </a:bodyPr>
          <a:lstStyle/>
          <a:p>
            <a:r>
              <a:rPr lang="fr-FR" sz="2800" b="1" dirty="0" smtClean="0">
                <a:solidFill>
                  <a:srgbClr val="0000FF"/>
                </a:solidFill>
                <a:latin typeface="Times"/>
                <a:cs typeface="Times"/>
              </a:rPr>
              <a:t>En finir avec les trois leviers habituels</a:t>
            </a:r>
          </a:p>
          <a:p>
            <a:endParaRPr lang="fr-FR" sz="2800" dirty="0" smtClean="0">
              <a:latin typeface="Times"/>
              <a:cs typeface="Times"/>
            </a:endParaRPr>
          </a:p>
          <a:p>
            <a:r>
              <a:rPr lang="fr-FR" sz="2800" dirty="0" smtClean="0">
                <a:latin typeface="Times"/>
                <a:cs typeface="Times"/>
              </a:rPr>
              <a:t>Âge de départ à la retraite</a:t>
            </a:r>
          </a:p>
          <a:p>
            <a:r>
              <a:rPr lang="fr-FR" sz="2800" dirty="0" smtClean="0">
                <a:latin typeface="Times"/>
                <a:cs typeface="Times"/>
              </a:rPr>
              <a:t>Durée de cotisation</a:t>
            </a:r>
          </a:p>
          <a:p>
            <a:pPr algn="just"/>
            <a:r>
              <a:rPr lang="fr-FR" sz="2800" dirty="0" smtClean="0">
                <a:latin typeface="Times"/>
                <a:cs typeface="Times"/>
              </a:rPr>
              <a:t>Taux de remplacement, c’est-à-dire niveau des pensions par rapport aux salaires, à travers le niveau des salaires portés au compte et le taux de cotisation que ce soit pour le régime de base ou les régimes complémentaires</a:t>
            </a:r>
            <a:endParaRPr lang="fr-FR" sz="2800" dirty="0">
              <a:latin typeface="Times"/>
              <a:cs typeface="Times"/>
            </a:endParaRPr>
          </a:p>
        </p:txBody>
      </p:sp>
    </p:spTree>
    <p:extLst>
      <p:ext uri="{BB962C8B-B14F-4D97-AF65-F5344CB8AC3E}">
        <p14:creationId xmlns:p14="http://schemas.microsoft.com/office/powerpoint/2010/main" val="157828243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1698" y="-94198"/>
            <a:ext cx="8686800" cy="752528"/>
          </a:xfrm>
        </p:spPr>
        <p:txBody>
          <a:bodyPr>
            <a:noAutofit/>
          </a:bodyPr>
          <a:lstStyle/>
          <a:p>
            <a:r>
              <a:rPr lang="fr-FR" sz="3200" dirty="0" smtClean="0">
                <a:solidFill>
                  <a:srgbClr val="FF0000"/>
                </a:solidFill>
                <a:latin typeface="Times"/>
                <a:cs typeface="Times"/>
              </a:rPr>
              <a:t>3. Le projet de </a:t>
            </a:r>
            <a:r>
              <a:rPr lang="fr-FR" sz="3200" dirty="0" err="1" smtClean="0">
                <a:solidFill>
                  <a:srgbClr val="FF0000"/>
                </a:solidFill>
                <a:latin typeface="Times"/>
                <a:cs typeface="Times"/>
              </a:rPr>
              <a:t>Macron</a:t>
            </a:r>
            <a:endParaRPr lang="fr-FR" sz="3200" dirty="0">
              <a:solidFill>
                <a:srgbClr val="FF0000"/>
              </a:solidFill>
              <a:latin typeface="Times"/>
              <a:cs typeface="Times"/>
            </a:endParaRPr>
          </a:p>
        </p:txBody>
      </p:sp>
      <p:sp>
        <p:nvSpPr>
          <p:cNvPr id="3" name="Espace réservé du contenu 2"/>
          <p:cNvSpPr>
            <a:spLocks noGrp="1"/>
          </p:cNvSpPr>
          <p:nvPr>
            <p:ph idx="1"/>
          </p:nvPr>
        </p:nvSpPr>
        <p:spPr>
          <a:xfrm>
            <a:off x="221738" y="500338"/>
            <a:ext cx="8686800" cy="6357662"/>
          </a:xfrm>
        </p:spPr>
        <p:txBody>
          <a:bodyPr>
            <a:normAutofit/>
          </a:bodyPr>
          <a:lstStyle/>
          <a:p>
            <a:r>
              <a:rPr lang="fr-FR" sz="2400" b="1" dirty="0" smtClean="0">
                <a:solidFill>
                  <a:srgbClr val="0000FF"/>
                </a:solidFill>
                <a:latin typeface="Times"/>
                <a:cs typeface="Times"/>
              </a:rPr>
              <a:t>Le </a:t>
            </a:r>
            <a:r>
              <a:rPr lang="fr-FR" sz="2400" b="1" dirty="0">
                <a:solidFill>
                  <a:srgbClr val="0000FF"/>
                </a:solidFill>
                <a:latin typeface="Times"/>
                <a:cs typeface="Times"/>
              </a:rPr>
              <a:t>système par points </a:t>
            </a:r>
            <a:r>
              <a:rPr lang="fr-FR" sz="2400" b="1" dirty="0" smtClean="0">
                <a:solidFill>
                  <a:srgbClr val="0000FF"/>
                </a:solidFill>
                <a:latin typeface="Times"/>
                <a:cs typeface="Times"/>
              </a:rPr>
              <a:t>actuel des </a:t>
            </a:r>
            <a:r>
              <a:rPr lang="fr-FR" sz="2400" b="1" dirty="0">
                <a:solidFill>
                  <a:srgbClr val="0000FF"/>
                </a:solidFill>
                <a:latin typeface="Times"/>
                <a:cs typeface="Times"/>
              </a:rPr>
              <a:t>régimes </a:t>
            </a:r>
            <a:r>
              <a:rPr lang="fr-FR" sz="2400" b="1" dirty="0" smtClean="0">
                <a:solidFill>
                  <a:srgbClr val="0000FF"/>
                </a:solidFill>
                <a:latin typeface="Times"/>
                <a:cs typeface="Times"/>
              </a:rPr>
              <a:t>complémentaires </a:t>
            </a:r>
          </a:p>
          <a:p>
            <a:r>
              <a:rPr lang="fr-FR" sz="2400" dirty="0" smtClean="0">
                <a:latin typeface="Times"/>
                <a:cs typeface="Times"/>
              </a:rPr>
              <a:t>Valeur </a:t>
            </a:r>
            <a:r>
              <a:rPr lang="fr-FR" sz="2400" dirty="0">
                <a:latin typeface="Times"/>
                <a:cs typeface="Times"/>
              </a:rPr>
              <a:t>du point </a:t>
            </a:r>
            <a:r>
              <a:rPr lang="fr-FR" sz="2400" dirty="0" smtClean="0">
                <a:latin typeface="Times"/>
                <a:cs typeface="Times"/>
              </a:rPr>
              <a:t>ARRCO : 1,2513 €</a:t>
            </a:r>
          </a:p>
          <a:p>
            <a:r>
              <a:rPr lang="fr-FR" sz="2400" dirty="0" smtClean="0">
                <a:latin typeface="Times"/>
                <a:cs typeface="Times"/>
              </a:rPr>
              <a:t>Valeur du point AGIRC : 0,4352 €</a:t>
            </a:r>
          </a:p>
          <a:p>
            <a:r>
              <a:rPr lang="fr-FR" sz="2400" dirty="0" smtClean="0">
                <a:latin typeface="Times"/>
                <a:cs typeface="Times"/>
              </a:rPr>
              <a:t>Prix d’achat du point ARRCO : 16,7226 €</a:t>
            </a:r>
          </a:p>
          <a:p>
            <a:r>
              <a:rPr lang="fr-FR" sz="2400" dirty="0">
                <a:latin typeface="Times"/>
                <a:cs typeface="Times"/>
              </a:rPr>
              <a:t>Prix d’achat du point </a:t>
            </a:r>
            <a:r>
              <a:rPr lang="fr-FR" sz="2400" dirty="0" smtClean="0">
                <a:latin typeface="Times"/>
                <a:cs typeface="Times"/>
              </a:rPr>
              <a:t>AGIRC : 5,8166 €</a:t>
            </a:r>
          </a:p>
          <a:p>
            <a:r>
              <a:rPr lang="fr-FR" sz="2400" dirty="0" smtClean="0">
                <a:latin typeface="Times"/>
                <a:cs typeface="Times"/>
              </a:rPr>
              <a:t>Plafond Sécurité sociale : 39 732 € / an</a:t>
            </a:r>
          </a:p>
          <a:p>
            <a:r>
              <a:rPr lang="fr-FR" sz="2400" dirty="0" smtClean="0">
                <a:latin typeface="Times"/>
                <a:cs typeface="Times"/>
              </a:rPr>
              <a:t>Taux contractuel </a:t>
            </a:r>
            <a:r>
              <a:rPr lang="fr-FR" sz="2400" dirty="0">
                <a:latin typeface="Times"/>
                <a:cs typeface="Times"/>
              </a:rPr>
              <a:t>de 6,2 </a:t>
            </a:r>
            <a:r>
              <a:rPr lang="fr-FR" sz="2400" dirty="0" smtClean="0">
                <a:latin typeface="Times"/>
                <a:cs typeface="Times"/>
              </a:rPr>
              <a:t>%. </a:t>
            </a:r>
          </a:p>
          <a:p>
            <a:r>
              <a:rPr lang="fr-FR" sz="2400" dirty="0" smtClean="0">
                <a:latin typeface="Times"/>
                <a:cs typeface="Times"/>
              </a:rPr>
              <a:t>Le </a:t>
            </a:r>
            <a:r>
              <a:rPr lang="fr-FR" sz="2400" dirty="0">
                <a:latin typeface="Times"/>
                <a:cs typeface="Times"/>
              </a:rPr>
              <a:t>taux prélevé </a:t>
            </a:r>
            <a:r>
              <a:rPr lang="fr-FR" sz="2400" dirty="0" smtClean="0">
                <a:latin typeface="Times"/>
                <a:cs typeface="Times"/>
              </a:rPr>
              <a:t>(d’appel</a:t>
            </a:r>
            <a:r>
              <a:rPr lang="fr-FR" sz="2400" dirty="0">
                <a:latin typeface="Times"/>
                <a:cs typeface="Times"/>
              </a:rPr>
              <a:t>) est x 1,25 = 7,75 %</a:t>
            </a:r>
            <a:endParaRPr lang="fr-FR" sz="2400" dirty="0" smtClean="0">
              <a:latin typeface="Times"/>
              <a:cs typeface="Times"/>
            </a:endParaRPr>
          </a:p>
          <a:p>
            <a:r>
              <a:rPr lang="fr-FR" sz="2400" dirty="0" smtClean="0">
                <a:latin typeface="Times"/>
                <a:cs typeface="Times"/>
              </a:rPr>
              <a:t>Calcul du nombre de points pour un salarié non cadre qui gagne 30 000 € </a:t>
            </a:r>
          </a:p>
          <a:p>
            <a:pPr marL="0" indent="0">
              <a:buNone/>
            </a:pPr>
            <a:r>
              <a:rPr lang="fr-FR" sz="2400" dirty="0" smtClean="0">
                <a:latin typeface="Times"/>
                <a:cs typeface="Times"/>
              </a:rPr>
              <a:t>	30 000 x 0,062 / 16,7226 = 111,23 points</a:t>
            </a:r>
          </a:p>
          <a:p>
            <a:r>
              <a:rPr lang="fr-FR" sz="2400" dirty="0" smtClean="0">
                <a:latin typeface="Times"/>
                <a:cs typeface="Times"/>
              </a:rPr>
              <a:t>Calcul </a:t>
            </a:r>
            <a:r>
              <a:rPr lang="fr-FR" sz="2400" dirty="0">
                <a:latin typeface="Times"/>
                <a:cs typeface="Times"/>
              </a:rPr>
              <a:t>du nombre de points pour un </a:t>
            </a:r>
            <a:r>
              <a:rPr lang="fr-FR" sz="2400" dirty="0" smtClean="0">
                <a:latin typeface="Times"/>
                <a:cs typeface="Times"/>
              </a:rPr>
              <a:t>salarié </a:t>
            </a:r>
            <a:r>
              <a:rPr lang="fr-FR" sz="2400" dirty="0">
                <a:latin typeface="Times"/>
                <a:cs typeface="Times"/>
              </a:rPr>
              <a:t>cadre qui gagne </a:t>
            </a:r>
            <a:r>
              <a:rPr lang="fr-FR" sz="2400" dirty="0" smtClean="0">
                <a:latin typeface="Times"/>
                <a:cs typeface="Times"/>
              </a:rPr>
              <a:t>50</a:t>
            </a:r>
            <a:r>
              <a:rPr lang="fr-FR" sz="2400" dirty="0">
                <a:latin typeface="Times"/>
                <a:cs typeface="Times"/>
              </a:rPr>
              <a:t> 000 </a:t>
            </a:r>
            <a:r>
              <a:rPr lang="fr-FR" sz="2400" dirty="0" smtClean="0">
                <a:latin typeface="Times"/>
                <a:cs typeface="Times"/>
              </a:rPr>
              <a:t>€ pour un taux contractuel de 16,44 % au</a:t>
            </a:r>
            <a:r>
              <a:rPr lang="fr-FR" sz="2400" dirty="0">
                <a:latin typeface="Times"/>
                <a:cs typeface="Times"/>
              </a:rPr>
              <a:t>-delà du plafond </a:t>
            </a:r>
            <a:endParaRPr lang="fr-FR" sz="2400" dirty="0" smtClean="0">
              <a:latin typeface="Times"/>
              <a:cs typeface="Times"/>
            </a:endParaRPr>
          </a:p>
          <a:p>
            <a:pPr marL="0" indent="0">
              <a:buNone/>
            </a:pPr>
            <a:r>
              <a:rPr lang="fr-FR" sz="2400" dirty="0" smtClean="0">
                <a:latin typeface="Times"/>
                <a:cs typeface="Times"/>
              </a:rPr>
              <a:t>	</a:t>
            </a:r>
          </a:p>
          <a:p>
            <a:endParaRPr lang="fr-FR" sz="2400" dirty="0" smtClean="0">
              <a:latin typeface="Times"/>
              <a:cs typeface="Times"/>
            </a:endParaRPr>
          </a:p>
          <a:p>
            <a:endParaRPr lang="fr-FR" sz="2400" dirty="0">
              <a:latin typeface="Times"/>
              <a:cs typeface="Times"/>
            </a:endParaRPr>
          </a:p>
          <a:p>
            <a:endParaRPr lang="fr-FR" sz="2400" dirty="0" smtClean="0">
              <a:latin typeface="Times"/>
              <a:cs typeface="Times"/>
            </a:endParaRPr>
          </a:p>
          <a:p>
            <a:endParaRPr lang="fr-FR" sz="2400" dirty="0">
              <a:latin typeface="Times"/>
              <a:cs typeface="Times"/>
            </a:endParaRPr>
          </a:p>
          <a:p>
            <a:endParaRPr lang="fr-FR" sz="2400" dirty="0">
              <a:latin typeface="Times"/>
              <a:cs typeface="Times"/>
            </a:endParaRPr>
          </a:p>
        </p:txBody>
      </p:sp>
      <p:pic>
        <p:nvPicPr>
          <p:cNvPr id="4" name="Image 3" descr="Capture d’écran 2018-07-02 à 07.46.2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4778" y="6132558"/>
            <a:ext cx="4572000" cy="673100"/>
          </a:xfrm>
          <a:prstGeom prst="rect">
            <a:avLst/>
          </a:prstGeom>
        </p:spPr>
      </p:pic>
    </p:spTree>
    <p:extLst>
      <p:ext uri="{BB962C8B-B14F-4D97-AF65-F5344CB8AC3E}">
        <p14:creationId xmlns:p14="http://schemas.microsoft.com/office/powerpoint/2010/main" val="145013702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6218"/>
            <a:ext cx="8229600" cy="558739"/>
          </a:xfrm>
        </p:spPr>
        <p:txBody>
          <a:bodyPr>
            <a:noAutofit/>
          </a:bodyPr>
          <a:lstStyle/>
          <a:p>
            <a:r>
              <a:rPr lang="fr-FR" sz="3200" dirty="0" smtClean="0">
                <a:solidFill>
                  <a:srgbClr val="FF0000"/>
                </a:solidFill>
                <a:latin typeface="Times"/>
                <a:cs typeface="Times"/>
              </a:rPr>
              <a:t>3. Le projet de </a:t>
            </a:r>
            <a:r>
              <a:rPr lang="fr-FR" sz="3200" dirty="0" err="1" smtClean="0">
                <a:solidFill>
                  <a:srgbClr val="FF0000"/>
                </a:solidFill>
                <a:latin typeface="Times"/>
                <a:cs typeface="Times"/>
              </a:rPr>
              <a:t>Macron</a:t>
            </a:r>
            <a:endParaRPr lang="fr-FR" sz="3200" dirty="0">
              <a:solidFill>
                <a:srgbClr val="FF0000"/>
              </a:solidFill>
              <a:latin typeface="Times"/>
              <a:cs typeface="Times"/>
            </a:endParaRPr>
          </a:p>
        </p:txBody>
      </p:sp>
      <p:sp>
        <p:nvSpPr>
          <p:cNvPr id="3" name="Espace réservé du contenu 2"/>
          <p:cNvSpPr>
            <a:spLocks noGrp="1"/>
          </p:cNvSpPr>
          <p:nvPr>
            <p:ph idx="1"/>
          </p:nvPr>
        </p:nvSpPr>
        <p:spPr>
          <a:xfrm>
            <a:off x="257997" y="769751"/>
            <a:ext cx="8672660" cy="5936951"/>
          </a:xfrm>
        </p:spPr>
        <p:txBody>
          <a:bodyPr>
            <a:normAutofit/>
          </a:bodyPr>
          <a:lstStyle/>
          <a:p>
            <a:pPr algn="just"/>
            <a:r>
              <a:rPr lang="fr-FR" sz="2800" b="1" dirty="0" smtClean="0">
                <a:solidFill>
                  <a:srgbClr val="0000FF"/>
                </a:solidFill>
                <a:latin typeface="Times"/>
                <a:cs typeface="Times"/>
              </a:rPr>
              <a:t>Montant </a:t>
            </a:r>
            <a:r>
              <a:rPr lang="fr-FR" sz="2800" b="1" dirty="0">
                <a:solidFill>
                  <a:srgbClr val="0000FF"/>
                </a:solidFill>
                <a:latin typeface="Times"/>
                <a:cs typeface="Times"/>
              </a:rPr>
              <a:t>de la retraite par </a:t>
            </a:r>
            <a:r>
              <a:rPr lang="fr-FR" sz="2800" b="1" dirty="0" smtClean="0">
                <a:solidFill>
                  <a:srgbClr val="0000FF"/>
                </a:solidFill>
                <a:latin typeface="Times"/>
                <a:cs typeface="Times"/>
              </a:rPr>
              <a:t>points</a:t>
            </a:r>
          </a:p>
          <a:p>
            <a:pPr marL="365125" indent="0" algn="just">
              <a:buNone/>
            </a:pPr>
            <a:r>
              <a:rPr lang="fr-FR" sz="2800" dirty="0" smtClean="0">
                <a:latin typeface="Times"/>
                <a:cs typeface="Times"/>
              </a:rPr>
              <a:t>	- Retraite = nombre d’années cotisées x salaire x taux de cotisation x valeur du point / prix d’achat du point</a:t>
            </a:r>
          </a:p>
          <a:p>
            <a:pPr marL="365125" indent="0" algn="just">
              <a:buNone/>
            </a:pPr>
            <a:r>
              <a:rPr lang="fr-FR" sz="2800" dirty="0" smtClean="0">
                <a:latin typeface="Times"/>
                <a:cs typeface="Times"/>
              </a:rPr>
              <a:t>	- Si un système par annuités retenait la totalité des années de salaire comme référence, il serait identique à un système par points (le taux de remplacement serait égal au rapport de la valeur du point et de son prix d’achat.</a:t>
            </a:r>
          </a:p>
          <a:p>
            <a:pPr marL="365125" indent="0" algn="just">
              <a:buNone/>
            </a:pPr>
            <a:r>
              <a:rPr lang="fr-FR" sz="2800" dirty="0" smtClean="0">
                <a:latin typeface="Times"/>
                <a:cs typeface="Times"/>
              </a:rPr>
              <a:t>	- Mais, dans un système par points, il est tentant pour les décideurs de manipuler le rapport </a:t>
            </a:r>
            <a:r>
              <a:rPr lang="fr-FR" sz="2800" dirty="0">
                <a:latin typeface="Times"/>
                <a:cs typeface="Times"/>
              </a:rPr>
              <a:t>valeur du point </a:t>
            </a:r>
            <a:r>
              <a:rPr lang="fr-FR" sz="2800" dirty="0" smtClean="0">
                <a:latin typeface="Times"/>
                <a:cs typeface="Times"/>
              </a:rPr>
              <a:t>/</a:t>
            </a:r>
            <a:r>
              <a:rPr lang="fr-FR" sz="2800" dirty="0">
                <a:latin typeface="Times"/>
                <a:cs typeface="Times"/>
              </a:rPr>
              <a:t> </a:t>
            </a:r>
            <a:r>
              <a:rPr lang="fr-FR" sz="2800" dirty="0" smtClean="0">
                <a:latin typeface="Times"/>
                <a:cs typeface="Times"/>
              </a:rPr>
              <a:t>prix d’achat de ce point. Ainsi, le débat politique sur l’arbitrage taux de cotisation-durée de cotisation-taux de remplacement est évité.</a:t>
            </a:r>
            <a:endParaRPr lang="fr-FR" sz="2800" dirty="0">
              <a:latin typeface="Times"/>
              <a:cs typeface="Times"/>
            </a:endParaRPr>
          </a:p>
        </p:txBody>
      </p:sp>
    </p:spTree>
    <p:extLst>
      <p:ext uri="{BB962C8B-B14F-4D97-AF65-F5344CB8AC3E}">
        <p14:creationId xmlns:p14="http://schemas.microsoft.com/office/powerpoint/2010/main" val="393365697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615801"/>
          </a:xfrm>
        </p:spPr>
        <p:txBody>
          <a:bodyPr>
            <a:normAutofit fontScale="90000"/>
          </a:bodyPr>
          <a:lstStyle/>
          <a:p>
            <a:r>
              <a:rPr lang="fr-FR" sz="3600" dirty="0">
                <a:solidFill>
                  <a:srgbClr val="FF0000"/>
                </a:solidFill>
                <a:latin typeface="Times"/>
                <a:cs typeface="Times"/>
              </a:rPr>
              <a:t>3. Le projet de </a:t>
            </a:r>
            <a:r>
              <a:rPr lang="fr-FR" sz="3600" dirty="0" err="1">
                <a:solidFill>
                  <a:srgbClr val="FF0000"/>
                </a:solidFill>
                <a:latin typeface="Times"/>
                <a:cs typeface="Times"/>
              </a:rPr>
              <a:t>Macron</a:t>
            </a:r>
            <a:endParaRPr lang="fr-FR" sz="3600" dirty="0">
              <a:solidFill>
                <a:srgbClr val="FF0000"/>
              </a:solidFill>
              <a:latin typeface="Times"/>
              <a:cs typeface="Times"/>
            </a:endParaRPr>
          </a:p>
        </p:txBody>
      </p:sp>
      <p:sp>
        <p:nvSpPr>
          <p:cNvPr id="3" name="Espace réservé du contenu 2"/>
          <p:cNvSpPr>
            <a:spLocks noGrp="1"/>
          </p:cNvSpPr>
          <p:nvPr>
            <p:ph idx="1"/>
          </p:nvPr>
        </p:nvSpPr>
        <p:spPr>
          <a:xfrm>
            <a:off x="57720" y="615801"/>
            <a:ext cx="8898440" cy="6242199"/>
          </a:xfrm>
        </p:spPr>
        <p:txBody>
          <a:bodyPr>
            <a:normAutofit/>
          </a:bodyPr>
          <a:lstStyle/>
          <a:p>
            <a:pPr algn="just"/>
            <a:r>
              <a:rPr lang="fr-FR" sz="2800" b="1" dirty="0" smtClean="0">
                <a:solidFill>
                  <a:srgbClr val="0000FF"/>
                </a:solidFill>
                <a:latin typeface="Times"/>
                <a:cs typeface="Times"/>
              </a:rPr>
              <a:t>Les comptes notionnels </a:t>
            </a:r>
            <a:r>
              <a:rPr lang="fr-FR" sz="2800" b="1" dirty="0" smtClean="0">
                <a:solidFill>
                  <a:srgbClr val="0000FF"/>
                </a:solidFill>
                <a:latin typeface="Times"/>
                <a:cs typeface="Times"/>
              </a:rPr>
              <a:t>? Option abandonnée ?</a:t>
            </a:r>
            <a:endParaRPr lang="fr-FR" sz="2800" b="1" dirty="0" smtClean="0">
              <a:solidFill>
                <a:srgbClr val="0000FF"/>
              </a:solidFill>
              <a:latin typeface="Times"/>
              <a:cs typeface="Times"/>
            </a:endParaRPr>
          </a:p>
          <a:p>
            <a:pPr algn="just"/>
            <a:r>
              <a:rPr lang="fr-FR" sz="2400" dirty="0" smtClean="0">
                <a:latin typeface="Times"/>
                <a:cs typeface="Times"/>
              </a:rPr>
              <a:t>On </a:t>
            </a:r>
            <a:r>
              <a:rPr lang="fr-FR" sz="2400" dirty="0">
                <a:latin typeface="Times"/>
                <a:cs typeface="Times"/>
              </a:rPr>
              <a:t>enregistre le montant des cotisations du salarié. Le montant de la pension sera </a:t>
            </a:r>
            <a:r>
              <a:rPr lang="fr-FR" sz="2400" dirty="0" smtClean="0">
                <a:latin typeface="Times"/>
                <a:cs typeface="Times"/>
              </a:rPr>
              <a:t>proportionnel </a:t>
            </a:r>
            <a:r>
              <a:rPr lang="fr-FR" sz="2400" dirty="0">
                <a:latin typeface="Times"/>
                <a:cs typeface="Times"/>
              </a:rPr>
              <a:t>à ce capital virtuel actualisé, que l’on divise par un coefficient dépendant de l’âge de départ à la retraite et de l’espérance de vie à cet âge de la génération à laquelle appartient le salarié. </a:t>
            </a:r>
            <a:r>
              <a:rPr lang="fr-FR" sz="2400" dirty="0" smtClean="0">
                <a:latin typeface="Times"/>
                <a:cs typeface="Times"/>
              </a:rPr>
              <a:t>On connaît alors la </a:t>
            </a:r>
            <a:r>
              <a:rPr lang="fr-FR" sz="2400" dirty="0">
                <a:latin typeface="Times"/>
                <a:cs typeface="Times"/>
              </a:rPr>
              <a:t>somme totale à percevoir pendant toute la durée de la retraite et </a:t>
            </a:r>
            <a:r>
              <a:rPr lang="fr-FR" sz="2400" dirty="0" smtClean="0">
                <a:latin typeface="Times"/>
                <a:cs typeface="Times"/>
              </a:rPr>
              <a:t>on </a:t>
            </a:r>
            <a:r>
              <a:rPr lang="fr-FR" sz="2400" dirty="0">
                <a:latin typeface="Times"/>
                <a:cs typeface="Times"/>
              </a:rPr>
              <a:t>la </a:t>
            </a:r>
            <a:r>
              <a:rPr lang="fr-FR" sz="2400" dirty="0" smtClean="0">
                <a:latin typeface="Times"/>
                <a:cs typeface="Times"/>
              </a:rPr>
              <a:t>divise </a:t>
            </a:r>
            <a:r>
              <a:rPr lang="fr-FR" sz="2400" dirty="0">
                <a:latin typeface="Times"/>
                <a:cs typeface="Times"/>
              </a:rPr>
              <a:t>par l’espérance de vie à l’âge de la liquidation pour obtenir la pension annuelle. </a:t>
            </a:r>
            <a:endParaRPr lang="fr-FR" sz="2400" dirty="0" smtClean="0">
              <a:latin typeface="Times"/>
              <a:cs typeface="Times"/>
            </a:endParaRPr>
          </a:p>
          <a:p>
            <a:pPr algn="just"/>
            <a:r>
              <a:rPr lang="fr-FR" sz="2400" dirty="0">
                <a:latin typeface="Times"/>
                <a:cs typeface="Times"/>
              </a:rPr>
              <a:t>Plus le salarié attend, plus l’espérance de vie à la liquidation diminue et plus la pension sera élevée. L’individualisation de la retraite est ainsi renforcée parce qu’on introduit le principe de la « neutralité actuarielle » selon lequel l’âge de départ à la retraite doit être neutre en termes de sommes perçues par chacun pendant tout le temps de sa </a:t>
            </a:r>
            <a:r>
              <a:rPr lang="fr-FR" sz="2400" dirty="0" smtClean="0">
                <a:latin typeface="Times"/>
                <a:cs typeface="Times"/>
              </a:rPr>
              <a:t>retraite. </a:t>
            </a:r>
            <a:r>
              <a:rPr lang="fr-FR" sz="2400" dirty="0">
                <a:latin typeface="Times"/>
                <a:cs typeface="Times"/>
              </a:rPr>
              <a:t>O</a:t>
            </a:r>
            <a:r>
              <a:rPr lang="fr-FR" sz="2400" dirty="0" smtClean="0">
                <a:latin typeface="Times"/>
                <a:cs typeface="Times"/>
              </a:rPr>
              <a:t>n </a:t>
            </a:r>
            <a:r>
              <a:rPr lang="fr-FR" sz="2400" dirty="0">
                <a:latin typeface="Times"/>
                <a:cs typeface="Times"/>
              </a:rPr>
              <a:t>tend à substituer la notion de salaire différé à celui de salaire </a:t>
            </a:r>
            <a:r>
              <a:rPr lang="fr-FR" sz="2400" dirty="0" smtClean="0">
                <a:latin typeface="Times"/>
                <a:cs typeface="Times"/>
              </a:rPr>
              <a:t>socialisé.</a:t>
            </a:r>
          </a:p>
          <a:p>
            <a:pPr algn="just"/>
            <a:r>
              <a:rPr lang="fr-FR" sz="2400" dirty="0" smtClean="0">
                <a:latin typeface="Times"/>
                <a:cs typeface="Times"/>
              </a:rPr>
              <a:t>Disparition des mécanismes de solidarité.</a:t>
            </a:r>
            <a:endParaRPr lang="fr-FR" sz="2400" dirty="0">
              <a:latin typeface="Times"/>
              <a:cs typeface="Times"/>
            </a:endParaRPr>
          </a:p>
        </p:txBody>
      </p:sp>
    </p:spTree>
    <p:extLst>
      <p:ext uri="{BB962C8B-B14F-4D97-AF65-F5344CB8AC3E}">
        <p14:creationId xmlns:p14="http://schemas.microsoft.com/office/powerpoint/2010/main" val="217213085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635045"/>
          </a:xfrm>
        </p:spPr>
        <p:txBody>
          <a:bodyPr>
            <a:normAutofit fontScale="90000"/>
          </a:bodyPr>
          <a:lstStyle/>
          <a:p>
            <a:r>
              <a:rPr lang="fr-FR" sz="3600" dirty="0" smtClean="0">
                <a:solidFill>
                  <a:srgbClr val="FF0000"/>
                </a:solidFill>
                <a:latin typeface="Times"/>
                <a:cs typeface="Times"/>
              </a:rPr>
              <a:t>3. Le projet de </a:t>
            </a:r>
            <a:r>
              <a:rPr lang="fr-FR" sz="3600" dirty="0" err="1" smtClean="0">
                <a:solidFill>
                  <a:srgbClr val="FF0000"/>
                </a:solidFill>
                <a:latin typeface="Times"/>
                <a:cs typeface="Times"/>
              </a:rPr>
              <a:t>Macron</a:t>
            </a:r>
            <a:endParaRPr lang="fr-FR" sz="3600" dirty="0">
              <a:solidFill>
                <a:srgbClr val="FF0000"/>
              </a:solidFill>
              <a:latin typeface="Times"/>
              <a:cs typeface="Times"/>
            </a:endParaRPr>
          </a:p>
        </p:txBody>
      </p:sp>
      <p:sp>
        <p:nvSpPr>
          <p:cNvPr id="3" name="Espace réservé du contenu 2"/>
          <p:cNvSpPr>
            <a:spLocks noGrp="1"/>
          </p:cNvSpPr>
          <p:nvPr>
            <p:ph idx="1"/>
          </p:nvPr>
        </p:nvSpPr>
        <p:spPr>
          <a:xfrm>
            <a:off x="221738" y="987633"/>
            <a:ext cx="8686800" cy="5870367"/>
          </a:xfrm>
        </p:spPr>
        <p:txBody>
          <a:bodyPr>
            <a:normAutofit/>
          </a:bodyPr>
          <a:lstStyle/>
          <a:p>
            <a:r>
              <a:rPr lang="fr-FR" sz="2800" dirty="0" smtClean="0">
                <a:solidFill>
                  <a:srgbClr val="000090"/>
                </a:solidFill>
                <a:latin typeface="Times"/>
                <a:cs typeface="Times"/>
              </a:rPr>
              <a:t>Principe des comptes notionnels : neutralité actuarielle</a:t>
            </a:r>
          </a:p>
          <a:p>
            <a:pPr algn="just"/>
            <a:r>
              <a:rPr lang="fr-FR" sz="2400" dirty="0">
                <a:latin typeface="Times"/>
                <a:cs typeface="Times"/>
              </a:rPr>
              <a:t>La date du départ à la retraite doit être neutre au regard du montant global que le retraité perçoit tout au long de se vie en retraite. Supposons que les actifs du privé aient droit à 50 % de leur salaire moyen à </a:t>
            </a:r>
            <a:r>
              <a:rPr lang="fr-FR" sz="2400" dirty="0" smtClean="0">
                <a:latin typeface="Times"/>
                <a:cs typeface="Times"/>
              </a:rPr>
              <a:t>62 </a:t>
            </a:r>
            <a:r>
              <a:rPr lang="fr-FR" sz="2400" dirty="0">
                <a:latin typeface="Times"/>
                <a:cs typeface="Times"/>
              </a:rPr>
              <a:t>ans après </a:t>
            </a:r>
            <a:r>
              <a:rPr lang="fr-FR" sz="2400" dirty="0" smtClean="0">
                <a:latin typeface="Times"/>
                <a:cs typeface="Times"/>
              </a:rPr>
              <a:t>42 </a:t>
            </a:r>
            <a:r>
              <a:rPr lang="fr-FR" sz="2400" dirty="0">
                <a:latin typeface="Times"/>
                <a:cs typeface="Times"/>
              </a:rPr>
              <a:t>ans de cotisation. Si, à l’âge de </a:t>
            </a:r>
            <a:r>
              <a:rPr lang="fr-FR" sz="2400" dirty="0" smtClean="0">
                <a:latin typeface="Times"/>
                <a:cs typeface="Times"/>
              </a:rPr>
              <a:t>62 </a:t>
            </a:r>
            <a:r>
              <a:rPr lang="fr-FR" sz="2400" dirty="0">
                <a:latin typeface="Times"/>
                <a:cs typeface="Times"/>
              </a:rPr>
              <a:t>ans où il part en retraite, un retraité a une espérance de vie de </a:t>
            </a:r>
            <a:r>
              <a:rPr lang="fr-FR" sz="2400" dirty="0" smtClean="0">
                <a:latin typeface="Times"/>
                <a:cs typeface="Times"/>
              </a:rPr>
              <a:t>20 </a:t>
            </a:r>
            <a:r>
              <a:rPr lang="fr-FR" sz="2400" dirty="0">
                <a:latin typeface="Times"/>
                <a:cs typeface="Times"/>
              </a:rPr>
              <a:t>ans (donc jusqu’à </a:t>
            </a:r>
            <a:r>
              <a:rPr lang="fr-FR" sz="2400" dirty="0" smtClean="0">
                <a:latin typeface="Times"/>
                <a:cs typeface="Times"/>
              </a:rPr>
              <a:t>82 </a:t>
            </a:r>
            <a:r>
              <a:rPr lang="fr-FR" sz="2400" dirty="0">
                <a:latin typeface="Times"/>
                <a:cs typeface="Times"/>
              </a:rPr>
              <a:t>ans) et s’il a cotisé pendant </a:t>
            </a:r>
            <a:r>
              <a:rPr lang="fr-FR" sz="2400" dirty="0" smtClean="0">
                <a:latin typeface="Times"/>
                <a:cs typeface="Times"/>
              </a:rPr>
              <a:t>42 </a:t>
            </a:r>
            <a:r>
              <a:rPr lang="fr-FR" sz="2400" dirty="0">
                <a:latin typeface="Times"/>
                <a:cs typeface="Times"/>
              </a:rPr>
              <a:t>années, il aura droit à une pension de : </a:t>
            </a:r>
            <a:endParaRPr lang="fr-FR" sz="2400" dirty="0" smtClean="0">
              <a:latin typeface="Times"/>
              <a:cs typeface="Times"/>
            </a:endParaRPr>
          </a:p>
          <a:p>
            <a:pPr marL="0" indent="0" algn="just">
              <a:buNone/>
            </a:pPr>
            <a:r>
              <a:rPr lang="fr-FR" sz="2400" dirty="0" smtClean="0">
                <a:latin typeface="Times"/>
                <a:cs typeface="Times"/>
              </a:rPr>
              <a:t>	</a:t>
            </a:r>
          </a:p>
          <a:p>
            <a:pPr algn="just"/>
            <a:endParaRPr lang="fr-FR" sz="1400" dirty="0" smtClean="0">
              <a:latin typeface="Times"/>
              <a:cs typeface="Times"/>
            </a:endParaRPr>
          </a:p>
          <a:p>
            <a:pPr algn="just"/>
            <a:r>
              <a:rPr lang="fr-FR" sz="2400" dirty="0" smtClean="0">
                <a:latin typeface="Times"/>
                <a:cs typeface="Times"/>
              </a:rPr>
              <a:t>S’il veut partir à 60 ans en ayant cotisé 40 ans et en supposant qu’il vive aussi jusqu’à 82 ans</a:t>
            </a:r>
          </a:p>
          <a:p>
            <a:pPr algn="just"/>
            <a:endParaRPr lang="fr-FR" sz="2400" dirty="0">
              <a:latin typeface="Times"/>
              <a:cs typeface="Times"/>
            </a:endParaRPr>
          </a:p>
          <a:p>
            <a:pPr algn="just"/>
            <a:endParaRPr lang="fr-FR" sz="2400" dirty="0">
              <a:latin typeface="Times"/>
              <a:cs typeface="Times"/>
            </a:endParaRPr>
          </a:p>
        </p:txBody>
      </p:sp>
      <p:pic>
        <p:nvPicPr>
          <p:cNvPr id="5" name="Image 4" descr="Capture d’écran 2018-07-02 à 08.30.5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1500" y="5947677"/>
            <a:ext cx="2908300" cy="673100"/>
          </a:xfrm>
          <a:prstGeom prst="rect">
            <a:avLst/>
          </a:prstGeom>
        </p:spPr>
      </p:pic>
      <p:pic>
        <p:nvPicPr>
          <p:cNvPr id="6" name="Image 5" descr="Capture d’écran 2018-07-03 à 18.31.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1486" y="3883795"/>
            <a:ext cx="2832100" cy="723900"/>
          </a:xfrm>
          <a:prstGeom prst="rect">
            <a:avLst/>
          </a:prstGeom>
        </p:spPr>
      </p:pic>
    </p:spTree>
    <p:extLst>
      <p:ext uri="{BB962C8B-B14F-4D97-AF65-F5344CB8AC3E}">
        <p14:creationId xmlns:p14="http://schemas.microsoft.com/office/powerpoint/2010/main" val="139893471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846726"/>
          </a:xfrm>
        </p:spPr>
        <p:txBody>
          <a:bodyPr>
            <a:normAutofit/>
          </a:bodyPr>
          <a:lstStyle/>
          <a:p>
            <a:r>
              <a:rPr lang="fr-FR" sz="3200" dirty="0" smtClean="0">
                <a:solidFill>
                  <a:srgbClr val="FF0000"/>
                </a:solidFill>
                <a:latin typeface="Times"/>
                <a:cs typeface="Times"/>
              </a:rPr>
              <a:t>3. Le projet de </a:t>
            </a:r>
            <a:r>
              <a:rPr lang="fr-FR" sz="3200" dirty="0" err="1" smtClean="0">
                <a:solidFill>
                  <a:srgbClr val="FF0000"/>
                </a:solidFill>
                <a:latin typeface="Times"/>
                <a:cs typeface="Times"/>
              </a:rPr>
              <a:t>Macron</a:t>
            </a:r>
            <a:endParaRPr lang="fr-FR" sz="3200" dirty="0">
              <a:solidFill>
                <a:srgbClr val="FF0000"/>
              </a:solidFill>
              <a:latin typeface="Times"/>
              <a:cs typeface="Times"/>
            </a:endParaRPr>
          </a:p>
        </p:txBody>
      </p:sp>
      <p:sp>
        <p:nvSpPr>
          <p:cNvPr id="3" name="Espace réservé du contenu 2"/>
          <p:cNvSpPr>
            <a:spLocks noGrp="1"/>
          </p:cNvSpPr>
          <p:nvPr>
            <p:ph idx="1"/>
          </p:nvPr>
        </p:nvSpPr>
        <p:spPr>
          <a:xfrm>
            <a:off x="96200" y="846726"/>
            <a:ext cx="8932360" cy="6011274"/>
          </a:xfrm>
        </p:spPr>
        <p:txBody>
          <a:bodyPr>
            <a:normAutofit/>
          </a:bodyPr>
          <a:lstStyle/>
          <a:p>
            <a:r>
              <a:rPr lang="fr-FR" sz="2800" b="1" dirty="0">
                <a:solidFill>
                  <a:srgbClr val="0000FF"/>
                </a:solidFill>
                <a:latin typeface="Times"/>
                <a:cs typeface="Times"/>
              </a:rPr>
              <a:t>Faux avantages des comptes notionnels</a:t>
            </a:r>
            <a:endParaRPr lang="fr-FR" sz="2800" b="1" dirty="0" smtClean="0">
              <a:solidFill>
                <a:srgbClr val="0000FF"/>
              </a:solidFill>
              <a:latin typeface="Times"/>
              <a:cs typeface="Times"/>
            </a:endParaRPr>
          </a:p>
          <a:p>
            <a:endParaRPr lang="fr-FR" sz="2800" dirty="0" smtClean="0">
              <a:latin typeface="Times"/>
              <a:cs typeface="Times"/>
            </a:endParaRPr>
          </a:p>
          <a:p>
            <a:pPr marL="449263" indent="0">
              <a:buNone/>
            </a:pPr>
            <a:r>
              <a:rPr lang="fr-FR" sz="2800" dirty="0" smtClean="0">
                <a:latin typeface="Times"/>
                <a:cs typeface="Times"/>
              </a:rPr>
              <a:t>Quid des différences d’espérance de vie entre catégories sociales au sein d’une même génération ?</a:t>
            </a:r>
          </a:p>
          <a:p>
            <a:pPr marL="449263" indent="0"/>
            <a:endParaRPr lang="fr-FR" sz="2800" dirty="0" smtClean="0">
              <a:latin typeface="Times"/>
              <a:cs typeface="Times"/>
            </a:endParaRPr>
          </a:p>
          <a:p>
            <a:pPr marL="449263" indent="0">
              <a:buNone/>
            </a:pPr>
            <a:r>
              <a:rPr lang="fr-FR" sz="2800" dirty="0" smtClean="0">
                <a:latin typeface="Times"/>
                <a:cs typeface="Times"/>
              </a:rPr>
              <a:t>Quid des </a:t>
            </a:r>
            <a:r>
              <a:rPr lang="fr-FR" sz="2800" dirty="0">
                <a:latin typeface="Times"/>
                <a:cs typeface="Times"/>
              </a:rPr>
              <a:t>différences d’espérance de vie </a:t>
            </a:r>
            <a:r>
              <a:rPr lang="fr-FR" sz="2800" dirty="0" smtClean="0">
                <a:latin typeface="Times"/>
                <a:cs typeface="Times"/>
              </a:rPr>
              <a:t>entre H et F ?</a:t>
            </a:r>
          </a:p>
          <a:p>
            <a:pPr marL="449263" indent="0"/>
            <a:endParaRPr lang="fr-FR" sz="2800" dirty="0">
              <a:latin typeface="Times"/>
              <a:cs typeface="Times"/>
            </a:endParaRPr>
          </a:p>
          <a:p>
            <a:pPr marL="449263" indent="0" algn="just">
              <a:buNone/>
            </a:pPr>
            <a:r>
              <a:rPr lang="fr-FR" sz="2800" dirty="0" smtClean="0">
                <a:latin typeface="Times"/>
                <a:cs typeface="Times"/>
              </a:rPr>
              <a:t>Quid des différences de pénibilité des travaux liées aux salaires les plus faibles, donc aux retraites potentielles les plus faibles ? Travailler jusqu’à ce que mort s’ensuive ?</a:t>
            </a:r>
          </a:p>
          <a:p>
            <a:pPr marL="449263" indent="0" algn="just"/>
            <a:endParaRPr lang="fr-FR" sz="2800" dirty="0">
              <a:latin typeface="Times"/>
              <a:cs typeface="Times"/>
            </a:endParaRPr>
          </a:p>
          <a:p>
            <a:pPr marL="449263" indent="0" algn="just">
              <a:buNone/>
            </a:pPr>
            <a:r>
              <a:rPr lang="fr-FR" sz="2800" dirty="0" smtClean="0">
                <a:latin typeface="Times"/>
                <a:cs typeface="Times"/>
              </a:rPr>
              <a:t>Quid de l’espérance de vie en bonne santé ?</a:t>
            </a:r>
          </a:p>
        </p:txBody>
      </p:sp>
    </p:spTree>
    <p:extLst>
      <p:ext uri="{BB962C8B-B14F-4D97-AF65-F5344CB8AC3E}">
        <p14:creationId xmlns:p14="http://schemas.microsoft.com/office/powerpoint/2010/main" val="112662770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73254"/>
          </a:xfrm>
        </p:spPr>
        <p:txBody>
          <a:bodyPr>
            <a:normAutofit/>
          </a:bodyPr>
          <a:lstStyle/>
          <a:p>
            <a:r>
              <a:rPr lang="fr-FR" sz="3200" dirty="0" smtClean="0">
                <a:solidFill>
                  <a:srgbClr val="FF0000"/>
                </a:solidFill>
                <a:latin typeface="Times"/>
                <a:cs typeface="Times"/>
              </a:rPr>
              <a:t>Introduction</a:t>
            </a:r>
            <a:endParaRPr lang="fr-FR" sz="3200" dirty="0">
              <a:solidFill>
                <a:srgbClr val="FF0000"/>
              </a:solidFill>
              <a:latin typeface="Times"/>
              <a:cs typeface="Times"/>
            </a:endParaRPr>
          </a:p>
        </p:txBody>
      </p:sp>
      <p:sp>
        <p:nvSpPr>
          <p:cNvPr id="3" name="Espace réservé du contenu 2"/>
          <p:cNvSpPr>
            <a:spLocks noGrp="1"/>
          </p:cNvSpPr>
          <p:nvPr>
            <p:ph idx="1"/>
          </p:nvPr>
        </p:nvSpPr>
        <p:spPr>
          <a:xfrm>
            <a:off x="457200" y="1156428"/>
            <a:ext cx="8229600" cy="5554649"/>
          </a:xfrm>
        </p:spPr>
        <p:txBody>
          <a:bodyPr>
            <a:normAutofit/>
          </a:bodyPr>
          <a:lstStyle/>
          <a:p>
            <a:r>
              <a:rPr lang="fr-FR" sz="2800" dirty="0" smtClean="0">
                <a:solidFill>
                  <a:srgbClr val="0000FF"/>
                </a:solidFill>
                <a:latin typeface="Times"/>
                <a:cs typeface="Times"/>
              </a:rPr>
              <a:t>Plan de ce diaporama</a:t>
            </a:r>
          </a:p>
          <a:p>
            <a:endParaRPr lang="fr-FR" sz="2800" dirty="0">
              <a:latin typeface="Times"/>
              <a:cs typeface="Times"/>
            </a:endParaRPr>
          </a:p>
          <a:p>
            <a:pPr marL="0" indent="0">
              <a:buNone/>
            </a:pPr>
            <a:r>
              <a:rPr lang="fr-FR" sz="2800" dirty="0" smtClean="0">
                <a:latin typeface="Times"/>
                <a:cs typeface="Times"/>
              </a:rPr>
              <a:t>	1. Principes fondamentaux des systèmes de retraite</a:t>
            </a:r>
          </a:p>
          <a:p>
            <a:pPr marL="0" indent="0">
              <a:buNone/>
            </a:pPr>
            <a:r>
              <a:rPr lang="fr-FR" sz="2800" dirty="0" smtClean="0">
                <a:latin typeface="Times"/>
                <a:cs typeface="Times"/>
              </a:rPr>
              <a:t>	</a:t>
            </a:r>
          </a:p>
          <a:p>
            <a:pPr marL="357188" indent="0">
              <a:buNone/>
            </a:pPr>
            <a:r>
              <a:rPr lang="fr-FR" sz="2800" dirty="0">
                <a:latin typeface="Times"/>
                <a:cs typeface="Times"/>
              </a:rPr>
              <a:t>	</a:t>
            </a:r>
            <a:r>
              <a:rPr lang="fr-FR" sz="2800" dirty="0" smtClean="0">
                <a:latin typeface="Times"/>
                <a:cs typeface="Times"/>
              </a:rPr>
              <a:t>2. Le financement du système de retraite sous le signe de la baisse des pensions</a:t>
            </a:r>
          </a:p>
          <a:p>
            <a:pPr marL="0" indent="0">
              <a:buNone/>
            </a:pPr>
            <a:r>
              <a:rPr lang="fr-FR" sz="2800" dirty="0" smtClean="0">
                <a:latin typeface="Times"/>
                <a:cs typeface="Times"/>
              </a:rPr>
              <a:t>	</a:t>
            </a:r>
          </a:p>
          <a:p>
            <a:pPr marL="0" indent="0">
              <a:buNone/>
            </a:pPr>
            <a:r>
              <a:rPr lang="fr-FR" sz="2800" dirty="0">
                <a:latin typeface="Times"/>
                <a:cs typeface="Times"/>
              </a:rPr>
              <a:t>	</a:t>
            </a:r>
            <a:r>
              <a:rPr lang="fr-FR" sz="2800" dirty="0" smtClean="0">
                <a:latin typeface="Times"/>
                <a:cs typeface="Times"/>
              </a:rPr>
              <a:t>3. Le projet du gouvernement </a:t>
            </a:r>
            <a:r>
              <a:rPr lang="fr-FR" sz="2800" dirty="0" err="1" smtClean="0">
                <a:latin typeface="Times"/>
                <a:cs typeface="Times"/>
              </a:rPr>
              <a:t>Macron</a:t>
            </a:r>
            <a:r>
              <a:rPr lang="fr-FR" sz="2800" dirty="0" smtClean="0">
                <a:latin typeface="Times"/>
                <a:cs typeface="Times"/>
              </a:rPr>
              <a:t>-Philippe</a:t>
            </a:r>
            <a:endParaRPr lang="fr-FR" sz="2800" dirty="0">
              <a:latin typeface="Times"/>
              <a:cs typeface="Times"/>
            </a:endParaRPr>
          </a:p>
        </p:txBody>
      </p:sp>
    </p:spTree>
    <p:extLst>
      <p:ext uri="{BB962C8B-B14F-4D97-AF65-F5344CB8AC3E}">
        <p14:creationId xmlns:p14="http://schemas.microsoft.com/office/powerpoint/2010/main" val="78359309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615801"/>
          </a:xfrm>
        </p:spPr>
        <p:txBody>
          <a:bodyPr>
            <a:normAutofit/>
          </a:bodyPr>
          <a:lstStyle/>
          <a:p>
            <a:r>
              <a:rPr lang="fr-FR" sz="3200" dirty="0" smtClean="0">
                <a:solidFill>
                  <a:srgbClr val="FF0000"/>
                </a:solidFill>
                <a:latin typeface="Times"/>
                <a:cs typeface="Times"/>
              </a:rPr>
              <a:t>3. Le projet de </a:t>
            </a:r>
            <a:r>
              <a:rPr lang="fr-FR" sz="3200" dirty="0" err="1" smtClean="0">
                <a:solidFill>
                  <a:srgbClr val="FF0000"/>
                </a:solidFill>
                <a:latin typeface="Times"/>
                <a:cs typeface="Times"/>
              </a:rPr>
              <a:t>Macron</a:t>
            </a:r>
            <a:endParaRPr lang="fr-FR" sz="3200" dirty="0">
              <a:solidFill>
                <a:srgbClr val="FF0000"/>
              </a:solidFill>
              <a:latin typeface="Times"/>
              <a:cs typeface="Times"/>
            </a:endParaRPr>
          </a:p>
        </p:txBody>
      </p:sp>
      <p:sp>
        <p:nvSpPr>
          <p:cNvPr id="3" name="Espace réservé du contenu 2"/>
          <p:cNvSpPr>
            <a:spLocks noGrp="1"/>
          </p:cNvSpPr>
          <p:nvPr>
            <p:ph idx="1"/>
          </p:nvPr>
        </p:nvSpPr>
        <p:spPr>
          <a:xfrm>
            <a:off x="211640" y="1096895"/>
            <a:ext cx="8686800" cy="5761105"/>
          </a:xfrm>
        </p:spPr>
        <p:txBody>
          <a:bodyPr/>
          <a:lstStyle/>
          <a:p>
            <a:endParaRPr lang="fr-FR" dirty="0">
              <a:latin typeface="Times"/>
              <a:cs typeface="Times"/>
            </a:endParaRPr>
          </a:p>
        </p:txBody>
      </p:sp>
      <p:pic>
        <p:nvPicPr>
          <p:cNvPr id="4" name="Image 3" descr="Espérance de vie.png"/>
          <p:cNvPicPr/>
          <p:nvPr/>
        </p:nvPicPr>
        <p:blipFill>
          <a:blip r:embed="rId2"/>
          <a:stretch>
            <a:fillRect/>
          </a:stretch>
        </p:blipFill>
        <p:spPr>
          <a:xfrm>
            <a:off x="1000501" y="769751"/>
            <a:ext cx="6945784" cy="5690791"/>
          </a:xfrm>
          <a:prstGeom prst="rect">
            <a:avLst/>
          </a:prstGeom>
        </p:spPr>
      </p:pic>
    </p:spTree>
    <p:extLst>
      <p:ext uri="{BB962C8B-B14F-4D97-AF65-F5344CB8AC3E}">
        <p14:creationId xmlns:p14="http://schemas.microsoft.com/office/powerpoint/2010/main" val="303259178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992"/>
            <a:ext cx="8229600" cy="792743"/>
          </a:xfrm>
        </p:spPr>
        <p:txBody>
          <a:bodyPr>
            <a:normAutofit/>
          </a:bodyPr>
          <a:lstStyle/>
          <a:p>
            <a:r>
              <a:rPr lang="fr-FR" sz="3200" dirty="0" smtClean="0">
                <a:solidFill>
                  <a:srgbClr val="FF0000"/>
                </a:solidFill>
                <a:latin typeface="Times"/>
                <a:cs typeface="Times"/>
              </a:rPr>
              <a:t>3. Le projet de </a:t>
            </a:r>
            <a:r>
              <a:rPr lang="fr-FR" sz="3200" dirty="0" err="1" smtClean="0">
                <a:solidFill>
                  <a:srgbClr val="FF0000"/>
                </a:solidFill>
                <a:latin typeface="Times"/>
                <a:cs typeface="Times"/>
              </a:rPr>
              <a:t>Macron</a:t>
            </a:r>
            <a:endParaRPr lang="fr-FR" sz="3200" dirty="0">
              <a:solidFill>
                <a:srgbClr val="FF0000"/>
              </a:solidFill>
              <a:latin typeface="Times"/>
              <a:cs typeface="Times"/>
            </a:endParaRPr>
          </a:p>
        </p:txBody>
      </p:sp>
      <p:sp>
        <p:nvSpPr>
          <p:cNvPr id="3" name="Espace réservé du contenu 2"/>
          <p:cNvSpPr>
            <a:spLocks noGrp="1"/>
          </p:cNvSpPr>
          <p:nvPr>
            <p:ph idx="1"/>
          </p:nvPr>
        </p:nvSpPr>
        <p:spPr>
          <a:xfrm>
            <a:off x="218306" y="769751"/>
            <a:ext cx="8686800" cy="6088249"/>
          </a:xfrm>
        </p:spPr>
        <p:txBody>
          <a:bodyPr>
            <a:normAutofit/>
          </a:bodyPr>
          <a:lstStyle/>
          <a:p>
            <a:pPr algn="just"/>
            <a:r>
              <a:rPr lang="fr-FR" sz="2800" b="1" dirty="0" smtClean="0">
                <a:solidFill>
                  <a:srgbClr val="0000FF"/>
                </a:solidFill>
                <a:latin typeface="Times"/>
                <a:cs typeface="Times"/>
              </a:rPr>
              <a:t>Cas de la Suède depuis 1994</a:t>
            </a:r>
          </a:p>
          <a:p>
            <a:pPr algn="just"/>
            <a:r>
              <a:rPr lang="fr-FR" sz="2800" dirty="0" smtClean="0">
                <a:latin typeface="Times"/>
                <a:cs typeface="Times"/>
              </a:rPr>
              <a:t>Le </a:t>
            </a:r>
            <a:r>
              <a:rPr lang="fr-FR" sz="2800" dirty="0">
                <a:latin typeface="Times"/>
                <a:cs typeface="Times"/>
              </a:rPr>
              <a:t>coefficient de conversion tient compte de l’espérance de vie de la </a:t>
            </a:r>
            <a:r>
              <a:rPr lang="fr-FR" sz="2800" dirty="0" smtClean="0">
                <a:latin typeface="Times"/>
                <a:cs typeface="Times"/>
              </a:rPr>
              <a:t>génération </a:t>
            </a:r>
            <a:r>
              <a:rPr lang="fr-FR" sz="2800" dirty="0">
                <a:latin typeface="Times"/>
                <a:cs typeface="Times"/>
              </a:rPr>
              <a:t>et du taux de croissance du revenu réel par tête. Si ce dernier ne dépasse pas 1,6 % dans l’an, les pensions ne sont pas revalorisées.</a:t>
            </a:r>
          </a:p>
          <a:p>
            <a:pPr algn="just"/>
            <a:r>
              <a:rPr lang="fr-FR" sz="2800" dirty="0">
                <a:latin typeface="Times"/>
                <a:cs typeface="Times"/>
              </a:rPr>
              <a:t>Avec la crise de 2007, le système a failli :</a:t>
            </a:r>
          </a:p>
          <a:p>
            <a:pPr marL="365125" indent="0" algn="just">
              <a:buNone/>
            </a:pPr>
            <a:r>
              <a:rPr lang="fr-FR" sz="2800" dirty="0">
                <a:latin typeface="Times"/>
                <a:cs typeface="Times"/>
              </a:rPr>
              <a:t>	- régime complémentaire obligatoire et possibilité de capitalisation</a:t>
            </a:r>
          </a:p>
          <a:p>
            <a:pPr marL="365125" indent="0" algn="just">
              <a:buNone/>
            </a:pPr>
            <a:r>
              <a:rPr lang="fr-FR" sz="2800" dirty="0">
                <a:latin typeface="Times"/>
                <a:cs typeface="Times"/>
              </a:rPr>
              <a:t>	- le gouvernement prévoit de reculer l’âge de la retraite</a:t>
            </a:r>
          </a:p>
          <a:p>
            <a:pPr algn="just"/>
            <a:r>
              <a:rPr lang="fr-FR" sz="2800" dirty="0">
                <a:latin typeface="Times"/>
                <a:cs typeface="Times"/>
              </a:rPr>
              <a:t>L’affirmation de </a:t>
            </a:r>
            <a:r>
              <a:rPr lang="fr-FR" sz="2800" dirty="0" err="1">
                <a:latin typeface="Times"/>
                <a:cs typeface="Times"/>
              </a:rPr>
              <a:t>Macron</a:t>
            </a:r>
            <a:r>
              <a:rPr lang="fr-FR" sz="2800" dirty="0">
                <a:latin typeface="Times"/>
                <a:cs typeface="Times"/>
              </a:rPr>
              <a:t> que le système par comptes notionnels « ne transmet pas de dette à la génération suivante » est absurde</a:t>
            </a:r>
            <a:r>
              <a:rPr lang="fr-FR" sz="2800" dirty="0" smtClean="0">
                <a:latin typeface="Times"/>
                <a:cs typeface="Times"/>
              </a:rPr>
              <a:t>. Tout système est influencé par les évolutions économiques et démographiques.</a:t>
            </a:r>
            <a:endParaRPr lang="fr-FR" sz="2800" dirty="0">
              <a:latin typeface="Times"/>
              <a:cs typeface="Times"/>
            </a:endParaRPr>
          </a:p>
          <a:p>
            <a:endParaRPr lang="fr-FR" sz="2800" dirty="0">
              <a:latin typeface="Times"/>
              <a:cs typeface="Times"/>
            </a:endParaRPr>
          </a:p>
        </p:txBody>
      </p:sp>
    </p:spTree>
    <p:extLst>
      <p:ext uri="{BB962C8B-B14F-4D97-AF65-F5344CB8AC3E}">
        <p14:creationId xmlns:p14="http://schemas.microsoft.com/office/powerpoint/2010/main" val="157828243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
            <a:ext cx="8229600" cy="538826"/>
          </a:xfrm>
        </p:spPr>
        <p:txBody>
          <a:bodyPr>
            <a:normAutofit fontScale="90000"/>
          </a:bodyPr>
          <a:lstStyle/>
          <a:p>
            <a:r>
              <a:rPr lang="fr-FR" sz="3600" dirty="0" smtClean="0">
                <a:solidFill>
                  <a:srgbClr val="FF0000"/>
                </a:solidFill>
                <a:latin typeface="Times"/>
                <a:cs typeface="Times"/>
              </a:rPr>
              <a:t>3. Le projet de </a:t>
            </a:r>
            <a:r>
              <a:rPr lang="fr-FR" sz="3600" dirty="0" err="1" smtClean="0">
                <a:solidFill>
                  <a:srgbClr val="FF0000"/>
                </a:solidFill>
                <a:latin typeface="Times"/>
                <a:cs typeface="Times"/>
              </a:rPr>
              <a:t>Macron</a:t>
            </a:r>
            <a:endParaRPr lang="fr-FR" sz="3600" dirty="0">
              <a:solidFill>
                <a:srgbClr val="FF0000"/>
              </a:solidFill>
              <a:latin typeface="Times"/>
              <a:cs typeface="Times"/>
            </a:endParaRPr>
          </a:p>
        </p:txBody>
      </p:sp>
      <p:sp>
        <p:nvSpPr>
          <p:cNvPr id="3" name="Espace réservé du contenu 2"/>
          <p:cNvSpPr>
            <a:spLocks noGrp="1"/>
          </p:cNvSpPr>
          <p:nvPr>
            <p:ph idx="1"/>
          </p:nvPr>
        </p:nvSpPr>
        <p:spPr>
          <a:xfrm>
            <a:off x="221738" y="712021"/>
            <a:ext cx="8686800" cy="6145980"/>
          </a:xfrm>
        </p:spPr>
        <p:txBody>
          <a:bodyPr>
            <a:normAutofit/>
          </a:bodyPr>
          <a:lstStyle/>
          <a:p>
            <a:r>
              <a:rPr lang="fr-FR" dirty="0" smtClean="0">
                <a:solidFill>
                  <a:srgbClr val="0000FF"/>
                </a:solidFill>
                <a:latin typeface="Times"/>
                <a:cs typeface="Times"/>
              </a:rPr>
              <a:t>Défauts des systèmes par points et par comptes notionnels</a:t>
            </a:r>
          </a:p>
          <a:p>
            <a:r>
              <a:rPr lang="fr-FR" sz="2800" dirty="0" err="1" smtClean="0">
                <a:latin typeface="Times"/>
                <a:cs typeface="Times"/>
              </a:rPr>
              <a:t>Contributivité</a:t>
            </a:r>
            <a:r>
              <a:rPr lang="fr-FR" sz="2800" dirty="0" smtClean="0">
                <a:latin typeface="Times"/>
                <a:cs typeface="Times"/>
              </a:rPr>
              <a:t> stricte</a:t>
            </a:r>
          </a:p>
          <a:p>
            <a:r>
              <a:rPr lang="fr-FR" sz="2800" dirty="0" smtClean="0">
                <a:latin typeface="Times"/>
                <a:cs typeface="Times"/>
              </a:rPr>
              <a:t>Pénalisation des salariés à carrière précaire (femmes, chômeurs</a:t>
            </a:r>
            <a:r>
              <a:rPr lang="is-IS" sz="2800" dirty="0" smtClean="0">
                <a:latin typeface="Times"/>
                <a:cs typeface="Times"/>
              </a:rPr>
              <a:t>…)</a:t>
            </a:r>
          </a:p>
          <a:p>
            <a:r>
              <a:rPr lang="is-IS" sz="2800" dirty="0" smtClean="0">
                <a:latin typeface="Times"/>
                <a:cs typeface="Times"/>
              </a:rPr>
              <a:t>Pénalisation des salariés ayant effectué des travaux pénibles car l’espérance de vie retenue est celle d’une génération et non pas d’une catégorie de travailleurs</a:t>
            </a:r>
          </a:p>
          <a:p>
            <a:r>
              <a:rPr lang="is-IS" sz="2800" dirty="0" smtClean="0">
                <a:latin typeface="Times"/>
                <a:cs typeface="Times"/>
              </a:rPr>
              <a:t>Aucun automatisme pour compenser les évolutions démographiques ou économiques</a:t>
            </a:r>
          </a:p>
          <a:p>
            <a:r>
              <a:rPr lang="is-IS" sz="2800" dirty="0" smtClean="0">
                <a:latin typeface="Times"/>
                <a:cs typeface="Times"/>
              </a:rPr>
              <a:t>Cas de la Suède éloquent</a:t>
            </a:r>
            <a:endParaRPr lang="fr-FR" dirty="0">
              <a:latin typeface="Times"/>
              <a:cs typeface="Times"/>
            </a:endParaRPr>
          </a:p>
        </p:txBody>
      </p:sp>
    </p:spTree>
    <p:extLst>
      <p:ext uri="{BB962C8B-B14F-4D97-AF65-F5344CB8AC3E}">
        <p14:creationId xmlns:p14="http://schemas.microsoft.com/office/powerpoint/2010/main" val="38501606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992"/>
            <a:ext cx="8229600" cy="792743"/>
          </a:xfrm>
        </p:spPr>
        <p:txBody>
          <a:bodyPr>
            <a:normAutofit/>
          </a:bodyPr>
          <a:lstStyle/>
          <a:p>
            <a:r>
              <a:rPr lang="fr-FR" sz="3200" dirty="0" smtClean="0">
                <a:solidFill>
                  <a:srgbClr val="FF0000"/>
                </a:solidFill>
                <a:latin typeface="Times"/>
                <a:cs typeface="Times"/>
              </a:rPr>
              <a:t>3. Le projet de </a:t>
            </a:r>
            <a:r>
              <a:rPr lang="fr-FR" sz="3200" dirty="0" err="1" smtClean="0">
                <a:solidFill>
                  <a:srgbClr val="FF0000"/>
                </a:solidFill>
                <a:latin typeface="Times"/>
                <a:cs typeface="Times"/>
              </a:rPr>
              <a:t>Macron</a:t>
            </a:r>
            <a:endParaRPr lang="fr-FR" sz="3200" dirty="0">
              <a:solidFill>
                <a:srgbClr val="FF0000"/>
              </a:solidFill>
              <a:latin typeface="Times"/>
              <a:cs typeface="Times"/>
            </a:endParaRPr>
          </a:p>
        </p:txBody>
      </p:sp>
      <p:sp>
        <p:nvSpPr>
          <p:cNvPr id="3" name="Espace réservé du contenu 2"/>
          <p:cNvSpPr>
            <a:spLocks noGrp="1"/>
          </p:cNvSpPr>
          <p:nvPr>
            <p:ph idx="1"/>
          </p:nvPr>
        </p:nvSpPr>
        <p:spPr>
          <a:xfrm>
            <a:off x="218306" y="769751"/>
            <a:ext cx="8686800" cy="6088249"/>
          </a:xfrm>
        </p:spPr>
        <p:txBody>
          <a:bodyPr>
            <a:normAutofit fontScale="85000" lnSpcReduction="10000"/>
          </a:bodyPr>
          <a:lstStyle/>
          <a:p>
            <a:pPr algn="just"/>
            <a:r>
              <a:rPr lang="fr-FR" sz="3000" dirty="0">
                <a:latin typeface="Times"/>
                <a:cs typeface="Times"/>
              </a:rPr>
              <a:t>Le </a:t>
            </a:r>
            <a:r>
              <a:rPr lang="fr-FR" sz="3000" dirty="0" smtClean="0">
                <a:latin typeface="Times"/>
                <a:cs typeface="Times"/>
              </a:rPr>
              <a:t>Haut</a:t>
            </a:r>
            <a:r>
              <a:rPr lang="fr-FR" sz="3000" dirty="0">
                <a:latin typeface="Times"/>
                <a:cs typeface="Times"/>
              </a:rPr>
              <a:t> </a:t>
            </a:r>
            <a:r>
              <a:rPr lang="fr-FR" sz="3000" dirty="0" smtClean="0">
                <a:latin typeface="Times"/>
                <a:cs typeface="Times"/>
              </a:rPr>
              <a:t>Commissariat </a:t>
            </a:r>
            <a:r>
              <a:rPr lang="fr-FR" sz="3000" dirty="0">
                <a:latin typeface="Times"/>
                <a:cs typeface="Times"/>
              </a:rPr>
              <a:t>présente la généralisation d’un régime universel de retraite par points, avec une même valeur de point, unifiant le système de retraite dans un même </a:t>
            </a:r>
            <a:r>
              <a:rPr lang="fr-FR" sz="3000" dirty="0" smtClean="0">
                <a:latin typeface="Times"/>
                <a:cs typeface="Times"/>
              </a:rPr>
              <a:t>régime, </a:t>
            </a:r>
            <a:r>
              <a:rPr lang="fr-FR" sz="3000" dirty="0">
                <a:latin typeface="Times"/>
                <a:cs typeface="Times"/>
              </a:rPr>
              <a:t>rendant inutile la fusion des différentes caisses de </a:t>
            </a:r>
            <a:r>
              <a:rPr lang="fr-FR" sz="3000" dirty="0" smtClean="0">
                <a:latin typeface="Times"/>
                <a:cs typeface="Times"/>
              </a:rPr>
              <a:t>retraite ; ce serait </a:t>
            </a:r>
            <a:r>
              <a:rPr lang="fr-FR" sz="3000" dirty="0">
                <a:latin typeface="Times"/>
                <a:cs typeface="Times"/>
              </a:rPr>
              <a:t>une rationalisation du système actuel le rendant plus juste </a:t>
            </a:r>
            <a:r>
              <a:rPr lang="fr-FR" sz="3000" dirty="0" smtClean="0">
                <a:latin typeface="Times"/>
                <a:cs typeface="Times"/>
              </a:rPr>
              <a:t>et tout </a:t>
            </a:r>
            <a:r>
              <a:rPr lang="fr-FR" sz="3000" dirty="0">
                <a:latin typeface="Times"/>
                <a:cs typeface="Times"/>
              </a:rPr>
              <a:t>aussi </a:t>
            </a:r>
            <a:r>
              <a:rPr lang="fr-FR" sz="3000" dirty="0" smtClean="0">
                <a:latin typeface="Times"/>
                <a:cs typeface="Times"/>
              </a:rPr>
              <a:t>solidaire.</a:t>
            </a:r>
            <a:endParaRPr lang="fr-FR" sz="3000" dirty="0">
              <a:latin typeface="Times"/>
              <a:cs typeface="Times"/>
            </a:endParaRPr>
          </a:p>
          <a:p>
            <a:pPr algn="just"/>
            <a:r>
              <a:rPr lang="fr-FR" sz="3000" dirty="0">
                <a:latin typeface="Times"/>
                <a:cs typeface="Times"/>
              </a:rPr>
              <a:t>La </a:t>
            </a:r>
            <a:r>
              <a:rPr lang="fr-FR" sz="3000" dirty="0" smtClean="0">
                <a:latin typeface="Times"/>
                <a:cs typeface="Times"/>
              </a:rPr>
              <a:t>Sécurité </a:t>
            </a:r>
            <a:r>
              <a:rPr lang="fr-FR" sz="3000" dirty="0">
                <a:latin typeface="Times"/>
                <a:cs typeface="Times"/>
              </a:rPr>
              <a:t>sociale du </a:t>
            </a:r>
            <a:r>
              <a:rPr lang="fr-FR" sz="3000" dirty="0" smtClean="0">
                <a:latin typeface="Times"/>
                <a:cs typeface="Times"/>
              </a:rPr>
              <a:t>21e </a:t>
            </a:r>
            <a:r>
              <a:rPr lang="fr-FR" sz="3000" dirty="0">
                <a:latin typeface="Times"/>
                <a:cs typeface="Times"/>
              </a:rPr>
              <a:t>siècle </a:t>
            </a:r>
            <a:r>
              <a:rPr lang="fr-FR" sz="3000" dirty="0" smtClean="0">
                <a:latin typeface="Times"/>
                <a:cs typeface="Times"/>
              </a:rPr>
              <a:t>serait alors adaptée </a:t>
            </a:r>
            <a:r>
              <a:rPr lang="fr-FR" sz="3000" dirty="0">
                <a:latin typeface="Times"/>
                <a:cs typeface="Times"/>
              </a:rPr>
              <a:t>à la mobilité des jeunes générations, </a:t>
            </a:r>
            <a:r>
              <a:rPr lang="fr-FR" sz="3000" dirty="0" smtClean="0">
                <a:latin typeface="Times"/>
                <a:cs typeface="Times"/>
              </a:rPr>
              <a:t>en </a:t>
            </a:r>
            <a:r>
              <a:rPr lang="fr-FR" sz="3000" dirty="0">
                <a:latin typeface="Times"/>
                <a:cs typeface="Times"/>
              </a:rPr>
              <a:t>cassant tous les statuts : </a:t>
            </a:r>
            <a:r>
              <a:rPr lang="fr-FR" sz="3000" dirty="0" smtClean="0">
                <a:latin typeface="Times"/>
                <a:cs typeface="Times"/>
              </a:rPr>
              <a:t>public/privé</a:t>
            </a:r>
            <a:r>
              <a:rPr lang="fr-FR" sz="3000" dirty="0">
                <a:latin typeface="Times"/>
                <a:cs typeface="Times"/>
              </a:rPr>
              <a:t>, </a:t>
            </a:r>
            <a:r>
              <a:rPr lang="fr-FR" sz="3000" dirty="0" smtClean="0">
                <a:latin typeface="Times"/>
                <a:cs typeface="Times"/>
              </a:rPr>
              <a:t>salarié/non-salarié.</a:t>
            </a:r>
          </a:p>
          <a:p>
            <a:pPr algn="just"/>
            <a:r>
              <a:rPr lang="fr-FR" sz="3000" dirty="0">
                <a:latin typeface="Times"/>
                <a:cs typeface="Times"/>
              </a:rPr>
              <a:t>La mécanique plus individualiste des points rend nécessaire une plus grande proportion de dépenses de solidarité pour obtenir les mêmes effets de ces dépenses que pour les annuités</a:t>
            </a:r>
            <a:r>
              <a:rPr lang="fr-FR" sz="3000" dirty="0" smtClean="0">
                <a:latin typeface="Times"/>
                <a:cs typeface="Times"/>
              </a:rPr>
              <a:t>.</a:t>
            </a:r>
            <a:endParaRPr lang="fr-FR" sz="3000" dirty="0">
              <a:latin typeface="Times"/>
              <a:cs typeface="Times"/>
            </a:endParaRPr>
          </a:p>
          <a:p>
            <a:pPr algn="just"/>
            <a:r>
              <a:rPr lang="fr-FR" sz="3000" dirty="0" smtClean="0">
                <a:latin typeface="Times"/>
                <a:cs typeface="Times"/>
              </a:rPr>
              <a:t>Or, les </a:t>
            </a:r>
            <a:r>
              <a:rPr lang="fr-FR" sz="3000" dirty="0">
                <a:latin typeface="Times"/>
                <a:cs typeface="Times"/>
              </a:rPr>
              <a:t>dépenses de solidarité sont de </a:t>
            </a:r>
            <a:r>
              <a:rPr lang="fr-FR" sz="3000" dirty="0" smtClean="0">
                <a:latin typeface="Times"/>
                <a:cs typeface="Times"/>
              </a:rPr>
              <a:t>16,5 % </a:t>
            </a:r>
            <a:r>
              <a:rPr lang="fr-FR" sz="3000" dirty="0">
                <a:latin typeface="Times"/>
                <a:cs typeface="Times"/>
              </a:rPr>
              <a:t>et la réversion de </a:t>
            </a:r>
            <a:r>
              <a:rPr lang="fr-FR" sz="3000" dirty="0" smtClean="0">
                <a:latin typeface="Times"/>
                <a:cs typeface="Times"/>
              </a:rPr>
              <a:t>12 % </a:t>
            </a:r>
            <a:r>
              <a:rPr lang="fr-FR" sz="3000" dirty="0">
                <a:latin typeface="Times"/>
                <a:cs typeface="Times"/>
              </a:rPr>
              <a:t>des dépenses totales de retraite</a:t>
            </a:r>
            <a:r>
              <a:rPr lang="fr-FR" sz="3000" dirty="0" smtClean="0">
                <a:latin typeface="Times"/>
                <a:cs typeface="Times"/>
              </a:rPr>
              <a:t>.</a:t>
            </a:r>
            <a:endParaRPr lang="fr-FR" sz="3000" dirty="0">
              <a:latin typeface="Times"/>
              <a:cs typeface="Times"/>
            </a:endParaRPr>
          </a:p>
          <a:p>
            <a:pPr marL="0" indent="0">
              <a:buNone/>
            </a:pPr>
            <a:r>
              <a:rPr lang="fr-FR" sz="2800" dirty="0"/>
              <a:t> </a:t>
            </a:r>
          </a:p>
          <a:p>
            <a:endParaRPr lang="fr-FR" sz="2800" dirty="0">
              <a:latin typeface="Times"/>
              <a:cs typeface="Times"/>
            </a:endParaRPr>
          </a:p>
        </p:txBody>
      </p:sp>
    </p:spTree>
    <p:extLst>
      <p:ext uri="{BB962C8B-B14F-4D97-AF65-F5344CB8AC3E}">
        <p14:creationId xmlns:p14="http://schemas.microsoft.com/office/powerpoint/2010/main" val="157828243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992"/>
            <a:ext cx="8229600" cy="792743"/>
          </a:xfrm>
        </p:spPr>
        <p:txBody>
          <a:bodyPr>
            <a:normAutofit/>
          </a:bodyPr>
          <a:lstStyle/>
          <a:p>
            <a:r>
              <a:rPr lang="fr-FR" sz="3200" dirty="0" smtClean="0">
                <a:solidFill>
                  <a:srgbClr val="FF0000"/>
                </a:solidFill>
                <a:latin typeface="Times"/>
                <a:cs typeface="Times"/>
              </a:rPr>
              <a:t>3. Le projet de </a:t>
            </a:r>
            <a:r>
              <a:rPr lang="fr-FR" sz="3200" dirty="0" err="1" smtClean="0">
                <a:solidFill>
                  <a:srgbClr val="FF0000"/>
                </a:solidFill>
                <a:latin typeface="Times"/>
                <a:cs typeface="Times"/>
              </a:rPr>
              <a:t>Macron</a:t>
            </a:r>
            <a:endParaRPr lang="fr-FR" sz="3200" dirty="0">
              <a:solidFill>
                <a:srgbClr val="FF0000"/>
              </a:solidFill>
              <a:latin typeface="Times"/>
              <a:cs typeface="Times"/>
            </a:endParaRPr>
          </a:p>
        </p:txBody>
      </p:sp>
      <p:sp>
        <p:nvSpPr>
          <p:cNvPr id="3" name="Espace réservé du contenu 2"/>
          <p:cNvSpPr>
            <a:spLocks noGrp="1"/>
          </p:cNvSpPr>
          <p:nvPr>
            <p:ph idx="1"/>
          </p:nvPr>
        </p:nvSpPr>
        <p:spPr>
          <a:xfrm>
            <a:off x="218306" y="769751"/>
            <a:ext cx="8686800" cy="6088249"/>
          </a:xfrm>
        </p:spPr>
        <p:txBody>
          <a:bodyPr>
            <a:normAutofit/>
          </a:bodyPr>
          <a:lstStyle/>
          <a:p>
            <a:pPr algn="just"/>
            <a:r>
              <a:rPr lang="fr-FR" sz="2800" smtClean="0">
                <a:latin typeface="Times"/>
                <a:cs typeface="Times"/>
              </a:rPr>
              <a:t>Actuellement, l’essentiel </a:t>
            </a:r>
            <a:r>
              <a:rPr lang="fr-FR" sz="2800" dirty="0">
                <a:latin typeface="Times"/>
                <a:cs typeface="Times"/>
              </a:rPr>
              <a:t>des droits familiaux, de chômage et de maladie dans les régimes par annuités du </a:t>
            </a:r>
            <a:r>
              <a:rPr lang="fr-FR" sz="2800" dirty="0" smtClean="0">
                <a:latin typeface="Times"/>
                <a:cs typeface="Times"/>
              </a:rPr>
              <a:t>régime général s’appuient sur </a:t>
            </a:r>
            <a:r>
              <a:rPr lang="fr-FR" sz="2800" dirty="0">
                <a:latin typeface="Times"/>
                <a:cs typeface="Times"/>
              </a:rPr>
              <a:t>des trimestres de durée d’assurance sans </a:t>
            </a:r>
            <a:r>
              <a:rPr lang="fr-FR" sz="2800" dirty="0" smtClean="0">
                <a:latin typeface="Times"/>
                <a:cs typeface="Times"/>
              </a:rPr>
              <a:t>salaires portés </a:t>
            </a:r>
            <a:r>
              <a:rPr lang="fr-FR" sz="2800" dirty="0">
                <a:latin typeface="Times"/>
                <a:cs typeface="Times"/>
              </a:rPr>
              <a:t>au compte, le salaire des meilleures années faisant référence.</a:t>
            </a:r>
          </a:p>
          <a:p>
            <a:endParaRPr lang="fr-FR" sz="2800" dirty="0">
              <a:latin typeface="Times"/>
              <a:cs typeface="Times"/>
            </a:endParaRPr>
          </a:p>
          <a:p>
            <a:pPr algn="just"/>
            <a:r>
              <a:rPr lang="fr-FR" sz="2800" dirty="0">
                <a:latin typeface="Times"/>
                <a:cs typeface="Times"/>
              </a:rPr>
              <a:t>Ces trimestres ont des effets sur les complémentaires par points, qui répercutent les conditions de liquidation des retraites de base. Les dépenses de solidarité des régimes par points sont gonflés du fait de leur caractère complémentaire : la disparition des annuités supprimerait cet effet.</a:t>
            </a:r>
          </a:p>
          <a:p>
            <a:endParaRPr lang="fr-FR" sz="2800" dirty="0">
              <a:latin typeface="Times"/>
              <a:cs typeface="Times"/>
            </a:endParaRPr>
          </a:p>
        </p:txBody>
      </p:sp>
    </p:spTree>
    <p:extLst>
      <p:ext uri="{BB962C8B-B14F-4D97-AF65-F5344CB8AC3E}">
        <p14:creationId xmlns:p14="http://schemas.microsoft.com/office/powerpoint/2010/main" val="157828243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992"/>
            <a:ext cx="8229600" cy="792743"/>
          </a:xfrm>
        </p:spPr>
        <p:txBody>
          <a:bodyPr>
            <a:normAutofit/>
          </a:bodyPr>
          <a:lstStyle/>
          <a:p>
            <a:r>
              <a:rPr lang="fr-FR" sz="3200" dirty="0" smtClean="0">
                <a:solidFill>
                  <a:srgbClr val="FF0000"/>
                </a:solidFill>
                <a:latin typeface="Times"/>
                <a:cs typeface="Times"/>
              </a:rPr>
              <a:t>3. Le projet de </a:t>
            </a:r>
            <a:r>
              <a:rPr lang="fr-FR" sz="3200" dirty="0" err="1" smtClean="0">
                <a:solidFill>
                  <a:srgbClr val="FF0000"/>
                </a:solidFill>
                <a:latin typeface="Times"/>
                <a:cs typeface="Times"/>
              </a:rPr>
              <a:t>Macron</a:t>
            </a:r>
            <a:endParaRPr lang="fr-FR" sz="3200" dirty="0">
              <a:solidFill>
                <a:srgbClr val="FF0000"/>
              </a:solidFill>
              <a:latin typeface="Times"/>
              <a:cs typeface="Times"/>
            </a:endParaRPr>
          </a:p>
        </p:txBody>
      </p:sp>
      <p:sp>
        <p:nvSpPr>
          <p:cNvPr id="3" name="Espace réservé du contenu 2"/>
          <p:cNvSpPr>
            <a:spLocks noGrp="1"/>
          </p:cNvSpPr>
          <p:nvPr>
            <p:ph idx="1"/>
          </p:nvPr>
        </p:nvSpPr>
        <p:spPr>
          <a:xfrm>
            <a:off x="218306" y="769751"/>
            <a:ext cx="8686800" cy="6088249"/>
          </a:xfrm>
        </p:spPr>
        <p:txBody>
          <a:bodyPr>
            <a:normAutofit fontScale="85000" lnSpcReduction="20000"/>
          </a:bodyPr>
          <a:lstStyle/>
          <a:p>
            <a:r>
              <a:rPr lang="fr-FR" b="1" dirty="0" smtClean="0">
                <a:solidFill>
                  <a:srgbClr val="0000FF"/>
                </a:solidFill>
                <a:latin typeface="Times"/>
                <a:cs typeface="Times"/>
              </a:rPr>
              <a:t>Questions sans réponses</a:t>
            </a:r>
          </a:p>
          <a:p>
            <a:pPr algn="just"/>
            <a:r>
              <a:rPr lang="fr-FR" sz="2800" dirty="0">
                <a:latin typeface="Times"/>
                <a:cs typeface="Times"/>
              </a:rPr>
              <a:t>Le choix fait est celui de traduire les solidarités en attributions de </a:t>
            </a:r>
            <a:r>
              <a:rPr lang="fr-FR" sz="2800" dirty="0" smtClean="0">
                <a:latin typeface="Times"/>
                <a:cs typeface="Times"/>
              </a:rPr>
              <a:t>points, mais :</a:t>
            </a:r>
            <a:endParaRPr lang="fr-FR" sz="2800" dirty="0">
              <a:latin typeface="Times"/>
              <a:cs typeface="Times"/>
            </a:endParaRPr>
          </a:p>
          <a:p>
            <a:pPr marL="449263" indent="0" algn="just">
              <a:buNone/>
            </a:pPr>
            <a:r>
              <a:rPr lang="fr-FR" sz="2800" dirty="0" smtClean="0">
                <a:latin typeface="Times"/>
                <a:cs typeface="Times"/>
              </a:rPr>
              <a:t>- Qui </a:t>
            </a:r>
            <a:r>
              <a:rPr lang="fr-FR" sz="2800" dirty="0">
                <a:latin typeface="Times"/>
                <a:cs typeface="Times"/>
              </a:rPr>
              <a:t>paiera la cotisation (branche SS, Pôle </a:t>
            </a:r>
            <a:r>
              <a:rPr lang="fr-FR" sz="2800" dirty="0" smtClean="0">
                <a:latin typeface="Times"/>
                <a:cs typeface="Times"/>
              </a:rPr>
              <a:t>emploi</a:t>
            </a:r>
            <a:r>
              <a:rPr lang="fr-FR" sz="2800" dirty="0">
                <a:latin typeface="Times"/>
                <a:cs typeface="Times"/>
              </a:rPr>
              <a:t>, CSG, cotisation de solidarité, subvention </a:t>
            </a:r>
            <a:r>
              <a:rPr lang="fr-FR" sz="2800" dirty="0" smtClean="0">
                <a:latin typeface="Times"/>
                <a:cs typeface="Times"/>
              </a:rPr>
              <a:t>État</a:t>
            </a:r>
            <a:r>
              <a:rPr lang="fr-FR" sz="2800" dirty="0">
                <a:latin typeface="Times"/>
                <a:cs typeface="Times"/>
              </a:rPr>
              <a:t>) ?</a:t>
            </a:r>
          </a:p>
          <a:p>
            <a:pPr marL="449263" indent="0" algn="just">
              <a:buNone/>
            </a:pPr>
            <a:r>
              <a:rPr lang="fr-FR" sz="2800" dirty="0" smtClean="0">
                <a:latin typeface="Times"/>
                <a:cs typeface="Times"/>
              </a:rPr>
              <a:t>	- Le </a:t>
            </a:r>
            <a:r>
              <a:rPr lang="fr-FR" sz="2800" dirty="0">
                <a:latin typeface="Times"/>
                <a:cs typeface="Times"/>
              </a:rPr>
              <a:t>nombre de points attribués sera-t-il équivalent au salaire antérieur, plus bas, forfaitaire : chômage, maladie, maternité = salaire antérieur normalement.</a:t>
            </a:r>
          </a:p>
          <a:p>
            <a:pPr marL="449263" indent="0" algn="just">
              <a:buNone/>
            </a:pPr>
            <a:r>
              <a:rPr lang="fr-FR" sz="2800" dirty="0" smtClean="0">
                <a:latin typeface="Times"/>
                <a:cs typeface="Times"/>
              </a:rPr>
              <a:t>	- Quel </a:t>
            </a:r>
            <a:r>
              <a:rPr lang="fr-FR" sz="2800" dirty="0">
                <a:latin typeface="Times"/>
                <a:cs typeface="Times"/>
              </a:rPr>
              <a:t>effet sur le « salaire moyen de carrière » et le taux de remplacement </a:t>
            </a:r>
            <a:r>
              <a:rPr lang="fr-FR" sz="2800" dirty="0" smtClean="0">
                <a:latin typeface="Times"/>
                <a:cs typeface="Times"/>
              </a:rPr>
              <a:t>?</a:t>
            </a:r>
          </a:p>
          <a:p>
            <a:pPr marL="449263" indent="0" algn="just">
              <a:buNone/>
            </a:pPr>
            <a:r>
              <a:rPr lang="fr-FR" sz="2800" dirty="0" smtClean="0">
                <a:latin typeface="Times"/>
                <a:cs typeface="Times"/>
              </a:rPr>
              <a:t>- Quel niveau </a:t>
            </a:r>
            <a:r>
              <a:rPr lang="fr-FR" sz="2800" dirty="0">
                <a:latin typeface="Times"/>
                <a:cs typeface="Times"/>
              </a:rPr>
              <a:t>et </a:t>
            </a:r>
            <a:r>
              <a:rPr lang="fr-FR" sz="2800" dirty="0" smtClean="0">
                <a:latin typeface="Times"/>
                <a:cs typeface="Times"/>
              </a:rPr>
              <a:t>quelle répartition </a:t>
            </a:r>
            <a:r>
              <a:rPr lang="fr-FR" sz="2800" dirty="0">
                <a:latin typeface="Times"/>
                <a:cs typeface="Times"/>
              </a:rPr>
              <a:t>de la cotisation, </a:t>
            </a:r>
            <a:r>
              <a:rPr lang="fr-FR" sz="2800" dirty="0" smtClean="0">
                <a:latin typeface="Times"/>
                <a:cs typeface="Times"/>
              </a:rPr>
              <a:t>quel taux </a:t>
            </a:r>
            <a:r>
              <a:rPr lang="fr-FR" sz="2800" dirty="0">
                <a:latin typeface="Times"/>
                <a:cs typeface="Times"/>
              </a:rPr>
              <a:t>de rendement</a:t>
            </a:r>
            <a:r>
              <a:rPr lang="fr-FR" sz="2800" dirty="0" smtClean="0">
                <a:latin typeface="Times"/>
                <a:cs typeface="Times"/>
              </a:rPr>
              <a:t>, quelles </a:t>
            </a:r>
            <a:r>
              <a:rPr lang="fr-FR" sz="2800" dirty="0">
                <a:latin typeface="Times"/>
                <a:cs typeface="Times"/>
              </a:rPr>
              <a:t>décote/surcote et à partir de </a:t>
            </a:r>
            <a:r>
              <a:rPr lang="fr-FR" sz="2800" dirty="0" smtClean="0">
                <a:latin typeface="Times"/>
                <a:cs typeface="Times"/>
              </a:rPr>
              <a:t>quel </a:t>
            </a:r>
            <a:r>
              <a:rPr lang="fr-FR" sz="2800" dirty="0">
                <a:latin typeface="Times"/>
                <a:cs typeface="Times"/>
              </a:rPr>
              <a:t>âge, </a:t>
            </a:r>
            <a:r>
              <a:rPr lang="fr-FR" sz="2800" dirty="0" smtClean="0">
                <a:latin typeface="Times"/>
                <a:cs typeface="Times"/>
              </a:rPr>
              <a:t>quels principes </a:t>
            </a:r>
            <a:r>
              <a:rPr lang="fr-FR" sz="2800" dirty="0">
                <a:latin typeface="Times"/>
                <a:cs typeface="Times"/>
              </a:rPr>
              <a:t>de </a:t>
            </a:r>
            <a:r>
              <a:rPr lang="fr-FR" sz="2800" dirty="0" smtClean="0">
                <a:latin typeface="Times"/>
                <a:cs typeface="Times"/>
              </a:rPr>
              <a:t>revalorisation</a:t>
            </a:r>
            <a:r>
              <a:rPr lang="is-IS" sz="2800" dirty="0" smtClean="0">
                <a:latin typeface="Times"/>
                <a:cs typeface="Times"/>
              </a:rPr>
              <a:t>…?</a:t>
            </a:r>
            <a:endParaRPr lang="fr-FR" sz="2800" dirty="0" smtClean="0">
              <a:latin typeface="Times"/>
              <a:cs typeface="Times"/>
            </a:endParaRPr>
          </a:p>
          <a:p>
            <a:pPr algn="just"/>
            <a:r>
              <a:rPr lang="fr-FR" sz="2800" dirty="0">
                <a:latin typeface="Times"/>
                <a:cs typeface="Times"/>
              </a:rPr>
              <a:t>Pour obtenir un effet équivalent des dépenses de solidarité qu’avec les annuités</a:t>
            </a:r>
            <a:r>
              <a:rPr lang="fr-FR" sz="2800" dirty="0" smtClean="0">
                <a:latin typeface="Times"/>
                <a:cs typeface="Times"/>
              </a:rPr>
              <a:t>, il faudrait </a:t>
            </a:r>
            <a:r>
              <a:rPr lang="fr-FR" sz="2800" dirty="0">
                <a:latin typeface="Times"/>
                <a:cs typeface="Times"/>
              </a:rPr>
              <a:t>augmenter la part de ces dépenses (en 2012 : </a:t>
            </a:r>
            <a:r>
              <a:rPr lang="fr-FR" sz="2800" dirty="0" smtClean="0">
                <a:latin typeface="Times"/>
                <a:cs typeface="Times"/>
              </a:rPr>
              <a:t>16,5 %</a:t>
            </a:r>
            <a:r>
              <a:rPr lang="fr-FR" sz="2800" dirty="0">
                <a:latin typeface="Times"/>
                <a:cs typeface="Times"/>
              </a:rPr>
              <a:t>)</a:t>
            </a:r>
          </a:p>
          <a:p>
            <a:pPr marL="352425" indent="0" algn="just">
              <a:buNone/>
            </a:pPr>
            <a:r>
              <a:rPr lang="fr-FR" sz="2800" dirty="0" smtClean="0">
                <a:latin typeface="Times"/>
                <a:cs typeface="Times"/>
              </a:rPr>
              <a:t>Le </a:t>
            </a:r>
            <a:r>
              <a:rPr lang="fr-FR" sz="2800" dirty="0">
                <a:latin typeface="Times"/>
                <a:cs typeface="Times"/>
              </a:rPr>
              <a:t>maintien de la même proportion se traduirait par une baisse de la solidarité </a:t>
            </a:r>
            <a:r>
              <a:rPr lang="fr-FR" sz="2800" dirty="0" smtClean="0">
                <a:latin typeface="Times"/>
                <a:cs typeface="Times"/>
              </a:rPr>
              <a:t>et donc </a:t>
            </a:r>
            <a:r>
              <a:rPr lang="fr-FR" sz="2800" dirty="0">
                <a:latin typeface="Times"/>
                <a:cs typeface="Times"/>
              </a:rPr>
              <a:t>des pensions des plus vulnérables.</a:t>
            </a:r>
          </a:p>
          <a:p>
            <a:pPr marL="449263" indent="0" algn="just">
              <a:buNone/>
            </a:pPr>
            <a:endParaRPr lang="fr-FR" sz="2800" dirty="0">
              <a:latin typeface="Times"/>
              <a:cs typeface="Times"/>
            </a:endParaRPr>
          </a:p>
        </p:txBody>
      </p:sp>
    </p:spTree>
    <p:extLst>
      <p:ext uri="{BB962C8B-B14F-4D97-AF65-F5344CB8AC3E}">
        <p14:creationId xmlns:p14="http://schemas.microsoft.com/office/powerpoint/2010/main" val="157828243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992"/>
            <a:ext cx="8229600" cy="792743"/>
          </a:xfrm>
        </p:spPr>
        <p:txBody>
          <a:bodyPr>
            <a:normAutofit/>
          </a:bodyPr>
          <a:lstStyle/>
          <a:p>
            <a:r>
              <a:rPr lang="fr-FR" sz="3200" dirty="0" smtClean="0">
                <a:solidFill>
                  <a:srgbClr val="FF0000"/>
                </a:solidFill>
                <a:latin typeface="Times"/>
                <a:cs typeface="Times"/>
              </a:rPr>
              <a:t>3. Le projet de </a:t>
            </a:r>
            <a:r>
              <a:rPr lang="fr-FR" sz="3200" dirty="0" err="1" smtClean="0">
                <a:solidFill>
                  <a:srgbClr val="FF0000"/>
                </a:solidFill>
                <a:latin typeface="Times"/>
                <a:cs typeface="Times"/>
              </a:rPr>
              <a:t>Macron</a:t>
            </a:r>
            <a:endParaRPr lang="fr-FR" sz="3200" dirty="0">
              <a:solidFill>
                <a:srgbClr val="FF0000"/>
              </a:solidFill>
              <a:latin typeface="Times"/>
              <a:cs typeface="Times"/>
            </a:endParaRPr>
          </a:p>
        </p:txBody>
      </p:sp>
      <p:sp>
        <p:nvSpPr>
          <p:cNvPr id="3" name="Espace réservé du contenu 2"/>
          <p:cNvSpPr>
            <a:spLocks noGrp="1"/>
          </p:cNvSpPr>
          <p:nvPr>
            <p:ph idx="1"/>
          </p:nvPr>
        </p:nvSpPr>
        <p:spPr>
          <a:xfrm>
            <a:off x="218306" y="769751"/>
            <a:ext cx="8686800" cy="6088249"/>
          </a:xfrm>
        </p:spPr>
        <p:txBody>
          <a:bodyPr>
            <a:normAutofit lnSpcReduction="10000"/>
          </a:bodyPr>
          <a:lstStyle/>
          <a:p>
            <a:pPr algn="just"/>
            <a:r>
              <a:rPr lang="fr-FR" sz="2400" dirty="0">
                <a:latin typeface="Times"/>
                <a:cs typeface="Times"/>
              </a:rPr>
              <a:t>La volonté d’avoir un système contributif facilement pilotable se traduit par une volonté de séparer les cotisations permettant à un salaire d’acheter des points et </a:t>
            </a:r>
            <a:r>
              <a:rPr lang="fr-FR" sz="2400" dirty="0" smtClean="0">
                <a:latin typeface="Times"/>
                <a:cs typeface="Times"/>
              </a:rPr>
              <a:t>les cotisations </a:t>
            </a:r>
            <a:r>
              <a:rPr lang="fr-FR" sz="2400" dirty="0">
                <a:latin typeface="Times"/>
                <a:cs typeface="Times"/>
              </a:rPr>
              <a:t>de solidarité.</a:t>
            </a:r>
          </a:p>
          <a:p>
            <a:pPr algn="just"/>
            <a:r>
              <a:rPr lang="fr-FR" sz="2400" dirty="0">
                <a:latin typeface="Times"/>
                <a:cs typeface="Times"/>
              </a:rPr>
              <a:t>Aujourd’hui le taux d’effort global est de </a:t>
            </a:r>
            <a:r>
              <a:rPr lang="fr-FR" sz="2400" dirty="0" smtClean="0">
                <a:latin typeface="Times"/>
                <a:cs typeface="Times"/>
              </a:rPr>
              <a:t>31 % </a:t>
            </a:r>
            <a:r>
              <a:rPr lang="fr-FR" sz="2400" dirty="0">
                <a:latin typeface="Times"/>
                <a:cs typeface="Times"/>
              </a:rPr>
              <a:t>du salaire brut et le taux de cotisation salarié + employeur de 28% du salaire brut.</a:t>
            </a:r>
          </a:p>
          <a:p>
            <a:pPr algn="just"/>
            <a:r>
              <a:rPr lang="fr-FR" sz="2400" dirty="0">
                <a:latin typeface="Times"/>
                <a:cs typeface="Times"/>
              </a:rPr>
              <a:t>Sans dépenses de solidarité et </a:t>
            </a:r>
            <a:r>
              <a:rPr lang="fr-FR" sz="2400" dirty="0" smtClean="0">
                <a:latin typeface="Times"/>
                <a:cs typeface="Times"/>
              </a:rPr>
              <a:t>de </a:t>
            </a:r>
            <a:r>
              <a:rPr lang="fr-FR" sz="2400" dirty="0" err="1" smtClean="0">
                <a:latin typeface="Times"/>
                <a:cs typeface="Times"/>
              </a:rPr>
              <a:t>réversio,n</a:t>
            </a:r>
            <a:r>
              <a:rPr lang="fr-FR" sz="2400" dirty="0" smtClean="0">
                <a:latin typeface="Times"/>
                <a:cs typeface="Times"/>
              </a:rPr>
              <a:t> </a:t>
            </a:r>
            <a:r>
              <a:rPr lang="fr-FR" sz="2400" dirty="0">
                <a:latin typeface="Times"/>
                <a:cs typeface="Times"/>
              </a:rPr>
              <a:t>ce serait une cotisation de 22,20% du salaire brut qui permettrait d’acheter des points (2 fois </a:t>
            </a:r>
            <a:r>
              <a:rPr lang="fr-FR" sz="2400" dirty="0" smtClean="0">
                <a:latin typeface="Times"/>
                <a:cs typeface="Times"/>
              </a:rPr>
              <a:t>11,10 %</a:t>
            </a:r>
            <a:r>
              <a:rPr lang="fr-FR" sz="2400" dirty="0">
                <a:latin typeface="Times"/>
                <a:cs typeface="Times"/>
              </a:rPr>
              <a:t>) : </a:t>
            </a:r>
            <a:r>
              <a:rPr lang="fr-FR" sz="2400" dirty="0" smtClean="0">
                <a:latin typeface="Times"/>
                <a:cs typeface="Times"/>
              </a:rPr>
              <a:t>moitié salariés </a:t>
            </a:r>
            <a:r>
              <a:rPr lang="fr-FR" sz="2400" dirty="0">
                <a:latin typeface="Times"/>
                <a:cs typeface="Times"/>
              </a:rPr>
              <a:t>et </a:t>
            </a:r>
            <a:r>
              <a:rPr lang="fr-FR" sz="2400" dirty="0" err="1" smtClean="0">
                <a:latin typeface="Times"/>
                <a:cs typeface="Times"/>
              </a:rPr>
              <a:t>motié</a:t>
            </a:r>
            <a:r>
              <a:rPr lang="fr-FR" sz="2400" dirty="0" smtClean="0">
                <a:latin typeface="Times"/>
                <a:cs typeface="Times"/>
              </a:rPr>
              <a:t> employeurs </a:t>
            </a:r>
            <a:r>
              <a:rPr lang="fr-FR" sz="2400" dirty="0">
                <a:latin typeface="Times"/>
                <a:cs typeface="Times"/>
              </a:rPr>
              <a:t>(Allemagne</a:t>
            </a:r>
            <a:r>
              <a:rPr lang="fr-FR" sz="2400" dirty="0" smtClean="0">
                <a:latin typeface="Times"/>
                <a:cs typeface="Times"/>
              </a:rPr>
              <a:t>).</a:t>
            </a:r>
          </a:p>
          <a:p>
            <a:pPr algn="just"/>
            <a:r>
              <a:rPr lang="fr-FR" sz="2400" dirty="0">
                <a:latin typeface="Times"/>
                <a:cs typeface="Times"/>
              </a:rPr>
              <a:t>Derrière la question du financement de la solidarité en dehors de la cotisation, il y a la question de la baisse de la part employeur de la cotisation retraite.</a:t>
            </a:r>
          </a:p>
          <a:p>
            <a:pPr algn="just"/>
            <a:r>
              <a:rPr lang="fr-FR" sz="2400" dirty="0">
                <a:latin typeface="Times"/>
                <a:cs typeface="Times"/>
              </a:rPr>
              <a:t>Baisser l’effort fiscal sur les dépenses de solidarité reviendrait à baisser le taux de cotisation réel global pour la retraite.</a:t>
            </a:r>
          </a:p>
          <a:p>
            <a:pPr algn="just"/>
            <a:r>
              <a:rPr lang="fr-FR" sz="2400" dirty="0">
                <a:latin typeface="Times"/>
                <a:cs typeface="Times"/>
              </a:rPr>
              <a:t>La question de la réversion n’est pas qu’idéologique : une cotisation incluant la réversion mais sans solidarités serait de </a:t>
            </a:r>
            <a:r>
              <a:rPr lang="fr-FR" sz="2400" dirty="0" smtClean="0">
                <a:latin typeface="Times"/>
                <a:cs typeface="Times"/>
              </a:rPr>
              <a:t>25,8 %</a:t>
            </a:r>
            <a:r>
              <a:rPr lang="fr-FR" sz="2400" dirty="0">
                <a:latin typeface="Times"/>
                <a:cs typeface="Times"/>
              </a:rPr>
              <a:t>.</a:t>
            </a:r>
          </a:p>
          <a:p>
            <a:pPr marL="0" indent="0">
              <a:buNone/>
            </a:pPr>
            <a:endParaRPr lang="fr-FR" sz="2400" dirty="0"/>
          </a:p>
          <a:p>
            <a:pPr algn="just"/>
            <a:endParaRPr lang="fr-FR" sz="2400" dirty="0">
              <a:latin typeface="Times"/>
              <a:cs typeface="Times"/>
            </a:endParaRPr>
          </a:p>
        </p:txBody>
      </p:sp>
    </p:spTree>
    <p:extLst>
      <p:ext uri="{BB962C8B-B14F-4D97-AF65-F5344CB8AC3E}">
        <p14:creationId xmlns:p14="http://schemas.microsoft.com/office/powerpoint/2010/main" val="157828243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992"/>
            <a:ext cx="8229600" cy="792743"/>
          </a:xfrm>
        </p:spPr>
        <p:txBody>
          <a:bodyPr>
            <a:normAutofit/>
          </a:bodyPr>
          <a:lstStyle/>
          <a:p>
            <a:r>
              <a:rPr lang="fr-FR" sz="3200" dirty="0" smtClean="0">
                <a:solidFill>
                  <a:srgbClr val="FF0000"/>
                </a:solidFill>
                <a:latin typeface="Times"/>
                <a:cs typeface="Times"/>
              </a:rPr>
              <a:t>Face au projet de </a:t>
            </a:r>
            <a:r>
              <a:rPr lang="fr-FR" sz="3200" dirty="0" err="1" smtClean="0">
                <a:solidFill>
                  <a:srgbClr val="FF0000"/>
                </a:solidFill>
                <a:latin typeface="Times"/>
                <a:cs typeface="Times"/>
              </a:rPr>
              <a:t>Macron</a:t>
            </a:r>
            <a:r>
              <a:rPr lang="fr-FR" sz="3200" dirty="0" smtClean="0">
                <a:solidFill>
                  <a:srgbClr val="FF0000"/>
                </a:solidFill>
                <a:latin typeface="Times"/>
                <a:cs typeface="Times"/>
              </a:rPr>
              <a:t> : pistes alternatives</a:t>
            </a:r>
            <a:endParaRPr lang="fr-FR" sz="3200" dirty="0">
              <a:solidFill>
                <a:srgbClr val="FF0000"/>
              </a:solidFill>
              <a:latin typeface="Times"/>
              <a:cs typeface="Times"/>
            </a:endParaRPr>
          </a:p>
        </p:txBody>
      </p:sp>
      <p:sp>
        <p:nvSpPr>
          <p:cNvPr id="3" name="Espace réservé du contenu 2"/>
          <p:cNvSpPr>
            <a:spLocks noGrp="1"/>
          </p:cNvSpPr>
          <p:nvPr>
            <p:ph idx="1"/>
          </p:nvPr>
        </p:nvSpPr>
        <p:spPr>
          <a:xfrm>
            <a:off x="218306" y="769751"/>
            <a:ext cx="8686800" cy="6088249"/>
          </a:xfrm>
        </p:spPr>
        <p:txBody>
          <a:bodyPr>
            <a:normAutofit/>
          </a:bodyPr>
          <a:lstStyle/>
          <a:p>
            <a:pPr algn="just"/>
            <a:r>
              <a:rPr lang="fr-FR" sz="2400" dirty="0">
                <a:latin typeface="Times"/>
                <a:cs typeface="Times"/>
              </a:rPr>
              <a:t>Premier arbitrage : répartition entre capital et travail, d’autant plus crucial que les gains de productivité sont </a:t>
            </a:r>
            <a:r>
              <a:rPr lang="fr-FR" sz="2400" dirty="0" smtClean="0">
                <a:latin typeface="Times"/>
                <a:cs typeface="Times"/>
              </a:rPr>
              <a:t>faibles.</a:t>
            </a:r>
            <a:endParaRPr lang="fr-FR" sz="2400" dirty="0">
              <a:latin typeface="Times"/>
              <a:cs typeface="Times"/>
            </a:endParaRPr>
          </a:p>
          <a:p>
            <a:pPr algn="just"/>
            <a:r>
              <a:rPr lang="fr-FR" sz="2400" dirty="0">
                <a:latin typeface="Times"/>
                <a:cs typeface="Times"/>
              </a:rPr>
              <a:t>Toute évolution de la structure par âges de la population implique une modification de la répartition à l’intérieur de la masse salariale, difficile si on ne rétablit pas d’abord un partage entre capital et travail plus favorable à ce </a:t>
            </a:r>
            <a:r>
              <a:rPr lang="fr-FR" sz="2400" dirty="0" smtClean="0">
                <a:latin typeface="Times"/>
                <a:cs typeface="Times"/>
              </a:rPr>
              <a:t>dernier, avec des salaires qui progressent au rythme de la productivité du </a:t>
            </a:r>
            <a:r>
              <a:rPr lang="fr-FR" sz="2400" dirty="0" smtClean="0">
                <a:latin typeface="Times"/>
                <a:cs typeface="Times"/>
              </a:rPr>
              <a:t>travail.</a:t>
            </a:r>
            <a:endParaRPr lang="fr-FR" sz="2400" dirty="0" smtClean="0">
              <a:latin typeface="Times"/>
              <a:cs typeface="Times"/>
            </a:endParaRPr>
          </a:p>
          <a:p>
            <a:pPr algn="just"/>
            <a:r>
              <a:rPr lang="fr-FR" sz="2400" dirty="0" smtClean="0">
                <a:latin typeface="Times"/>
                <a:cs typeface="Times"/>
              </a:rPr>
              <a:t>Indexation des pensions sur les salaires.</a:t>
            </a:r>
            <a:r>
              <a:rPr lang="fr-FR" sz="2400" dirty="0">
                <a:latin typeface="Times"/>
                <a:cs typeface="Times"/>
              </a:rPr>
              <a:t> </a:t>
            </a:r>
            <a:endParaRPr lang="fr-FR" sz="2400" dirty="0" smtClean="0">
              <a:latin typeface="Times"/>
              <a:cs typeface="Times"/>
            </a:endParaRPr>
          </a:p>
          <a:p>
            <a:pPr algn="just"/>
            <a:r>
              <a:rPr lang="fr-FR" sz="2400" dirty="0" smtClean="0">
                <a:latin typeface="Times"/>
                <a:cs typeface="Times"/>
              </a:rPr>
              <a:t>Unification </a:t>
            </a:r>
            <a:r>
              <a:rPr lang="fr-FR" sz="2400" dirty="0">
                <a:latin typeface="Times"/>
                <a:cs typeface="Times"/>
              </a:rPr>
              <a:t>des régimes par un taux de </a:t>
            </a:r>
            <a:r>
              <a:rPr lang="fr-FR" sz="2400" dirty="0" smtClean="0">
                <a:latin typeface="Times"/>
                <a:cs typeface="Times"/>
              </a:rPr>
              <a:t>remplacement garanti.</a:t>
            </a:r>
            <a:endParaRPr lang="fr-FR" sz="2400" dirty="0">
              <a:latin typeface="Times"/>
              <a:cs typeface="Times"/>
            </a:endParaRPr>
          </a:p>
          <a:p>
            <a:pPr algn="just"/>
            <a:r>
              <a:rPr lang="fr-FR" sz="2400" dirty="0">
                <a:latin typeface="Times"/>
                <a:cs typeface="Times"/>
              </a:rPr>
              <a:t>Augmenter le taux de cotisation vieillesse ou élargir l’assiette aux profits </a:t>
            </a:r>
            <a:r>
              <a:rPr lang="fr-FR" sz="2400" dirty="0" smtClean="0">
                <a:latin typeface="Times"/>
                <a:cs typeface="Times"/>
              </a:rPr>
              <a:t>distribués (participation, intéressement, voire profits distribués.</a:t>
            </a:r>
          </a:p>
          <a:p>
            <a:pPr algn="just"/>
            <a:r>
              <a:rPr lang="fr-FR" sz="2400" dirty="0" smtClean="0">
                <a:latin typeface="Times"/>
                <a:cs typeface="Times"/>
              </a:rPr>
              <a:t>Assurer l’égalité des salaires hommes/femmes qui se répercutera sur les pensions.</a:t>
            </a:r>
            <a:endParaRPr lang="fr-FR" sz="2400" dirty="0">
              <a:latin typeface="Times"/>
              <a:cs typeface="Times"/>
            </a:endParaRPr>
          </a:p>
          <a:p>
            <a:pPr algn="just"/>
            <a:r>
              <a:rPr lang="fr-FR" sz="2400" dirty="0" smtClean="0">
                <a:latin typeface="Times"/>
                <a:cs typeface="Times"/>
              </a:rPr>
              <a:t>Derrière </a:t>
            </a:r>
            <a:r>
              <a:rPr lang="fr-FR" sz="2400" dirty="0">
                <a:latin typeface="Times"/>
                <a:cs typeface="Times"/>
              </a:rPr>
              <a:t>les retraites, le travail et l’emploi</a:t>
            </a:r>
            <a:r>
              <a:rPr lang="is-IS" sz="2400" dirty="0">
                <a:latin typeface="Times"/>
                <a:cs typeface="Times"/>
              </a:rPr>
              <a:t>…</a:t>
            </a:r>
            <a:endParaRPr lang="fr-FR" sz="2400" dirty="0">
              <a:latin typeface="Times"/>
              <a:cs typeface="Times"/>
            </a:endParaRPr>
          </a:p>
          <a:p>
            <a:endParaRPr lang="fr-FR" sz="2800" dirty="0">
              <a:latin typeface="Times"/>
              <a:cs typeface="Times"/>
            </a:endParaRPr>
          </a:p>
        </p:txBody>
      </p:sp>
    </p:spTree>
    <p:extLst>
      <p:ext uri="{BB962C8B-B14F-4D97-AF65-F5344CB8AC3E}">
        <p14:creationId xmlns:p14="http://schemas.microsoft.com/office/powerpoint/2010/main" val="157828243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solidFill>
                  <a:srgbClr val="FF0000"/>
                </a:solidFill>
                <a:latin typeface="Times"/>
                <a:cs typeface="Times"/>
              </a:rPr>
              <a:t>Conclusion</a:t>
            </a:r>
            <a:endParaRPr lang="fr-FR" sz="3600" dirty="0">
              <a:solidFill>
                <a:srgbClr val="FF0000"/>
              </a:solidFill>
              <a:latin typeface="Times"/>
              <a:cs typeface="Times"/>
            </a:endParaRPr>
          </a:p>
        </p:txBody>
      </p:sp>
      <p:sp>
        <p:nvSpPr>
          <p:cNvPr id="3" name="Espace réservé du contenu 2"/>
          <p:cNvSpPr>
            <a:spLocks noGrp="1"/>
          </p:cNvSpPr>
          <p:nvPr>
            <p:ph idx="1"/>
          </p:nvPr>
        </p:nvSpPr>
        <p:spPr/>
        <p:txBody>
          <a:bodyPr>
            <a:normAutofit fontScale="92500" lnSpcReduction="10000"/>
          </a:bodyPr>
          <a:lstStyle/>
          <a:p>
            <a:pPr algn="just"/>
            <a:r>
              <a:rPr lang="fr-FR" dirty="0" smtClean="0">
                <a:latin typeface="Times"/>
                <a:cs typeface="Times"/>
              </a:rPr>
              <a:t>La bataille est globale : de l’économique au social, du politique au culturel.</a:t>
            </a:r>
          </a:p>
          <a:p>
            <a:pPr algn="just"/>
            <a:r>
              <a:rPr lang="fr-FR" dirty="0" smtClean="0">
                <a:latin typeface="Times"/>
                <a:cs typeface="Times"/>
              </a:rPr>
              <a:t>Face à l’idéologie libérale selon laquelle « chacun doit préparer sa retraite », il faut montrer </a:t>
            </a:r>
            <a:r>
              <a:rPr lang="fr-FR" dirty="0">
                <a:latin typeface="Times"/>
                <a:cs typeface="Times"/>
              </a:rPr>
              <a:t>q</a:t>
            </a:r>
            <a:r>
              <a:rPr lang="fr-FR" dirty="0" smtClean="0">
                <a:latin typeface="Times"/>
                <a:cs typeface="Times"/>
              </a:rPr>
              <a:t>u’on ne finance jamais sa propre retraite et donc que seul un système collectif est porteur de sûreté et de solidarité.</a:t>
            </a:r>
          </a:p>
          <a:p>
            <a:pPr algn="just"/>
            <a:r>
              <a:rPr lang="fr-FR" dirty="0" smtClean="0">
                <a:latin typeface="Times"/>
                <a:cs typeface="Times"/>
              </a:rPr>
              <a:t>La question de la protection sociale ne peut être séparée de celle du travail et de l’emploi, tant du point de vue quantitatif que qualitatif</a:t>
            </a:r>
            <a:endParaRPr lang="fr-FR" dirty="0">
              <a:latin typeface="Times"/>
              <a:cs typeface="Times"/>
            </a:endParaRPr>
          </a:p>
        </p:txBody>
      </p:sp>
    </p:spTree>
    <p:extLst>
      <p:ext uri="{BB962C8B-B14F-4D97-AF65-F5344CB8AC3E}">
        <p14:creationId xmlns:p14="http://schemas.microsoft.com/office/powerpoint/2010/main" val="233546709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9258"/>
            <a:ext cx="8229600" cy="642506"/>
          </a:xfrm>
        </p:spPr>
        <p:txBody>
          <a:bodyPr>
            <a:normAutofit/>
          </a:bodyPr>
          <a:lstStyle/>
          <a:p>
            <a:r>
              <a:rPr lang="fr-FR" sz="3200" dirty="0" smtClean="0">
                <a:solidFill>
                  <a:srgbClr val="800000"/>
                </a:solidFill>
                <a:latin typeface="Times"/>
                <a:cs typeface="Times"/>
              </a:rPr>
              <a:t>Bibliographie</a:t>
            </a:r>
            <a:endParaRPr lang="fr-FR" sz="3600" dirty="0">
              <a:solidFill>
                <a:srgbClr val="800000"/>
              </a:solidFill>
              <a:latin typeface="Times"/>
              <a:cs typeface="Times"/>
            </a:endParaRPr>
          </a:p>
        </p:txBody>
      </p:sp>
      <p:sp>
        <p:nvSpPr>
          <p:cNvPr id="3" name="Espace réservé du contenu 2"/>
          <p:cNvSpPr>
            <a:spLocks noGrp="1"/>
          </p:cNvSpPr>
          <p:nvPr>
            <p:ph idx="1"/>
          </p:nvPr>
        </p:nvSpPr>
        <p:spPr>
          <a:xfrm>
            <a:off x="457200" y="878068"/>
            <a:ext cx="8229600" cy="6136236"/>
          </a:xfrm>
        </p:spPr>
        <p:txBody>
          <a:bodyPr>
            <a:normAutofit fontScale="85000" lnSpcReduction="20000"/>
          </a:bodyPr>
          <a:lstStyle/>
          <a:p>
            <a:pPr algn="just"/>
            <a:r>
              <a:rPr lang="fr-FR" sz="2400" dirty="0">
                <a:latin typeface="Times"/>
                <a:cs typeface="Times"/>
              </a:rPr>
              <a:t>Attac et Fondation </a:t>
            </a:r>
            <a:r>
              <a:rPr lang="fr-FR" sz="2400" dirty="0" smtClean="0">
                <a:latin typeface="Times"/>
                <a:cs typeface="Times"/>
              </a:rPr>
              <a:t>Copernic, </a:t>
            </a:r>
            <a:r>
              <a:rPr lang="fr-FR" sz="2400" i="1" dirty="0" smtClean="0">
                <a:latin typeface="Times"/>
                <a:cs typeface="Times"/>
              </a:rPr>
              <a:t>Retraites</a:t>
            </a:r>
            <a:r>
              <a:rPr lang="fr-FR" sz="2400" i="1" dirty="0">
                <a:latin typeface="Times"/>
                <a:cs typeface="Times"/>
              </a:rPr>
              <a:t> : l’heure de vérité</a:t>
            </a:r>
            <a:r>
              <a:rPr lang="fr-FR" sz="2400" dirty="0">
                <a:latin typeface="Times"/>
                <a:cs typeface="Times"/>
              </a:rPr>
              <a:t>, Paris, Syllepse, </a:t>
            </a:r>
            <a:r>
              <a:rPr lang="fr-FR" sz="2400" dirty="0" smtClean="0">
                <a:latin typeface="Times"/>
                <a:cs typeface="Times"/>
              </a:rPr>
              <a:t>2010</a:t>
            </a:r>
          </a:p>
          <a:p>
            <a:pPr algn="just"/>
            <a:r>
              <a:rPr lang="fr-FR" sz="2400" dirty="0" smtClean="0">
                <a:latin typeface="Times"/>
                <a:cs typeface="Times"/>
              </a:rPr>
              <a:t>Attac </a:t>
            </a:r>
            <a:r>
              <a:rPr lang="fr-FR" sz="2400" dirty="0">
                <a:latin typeface="Times"/>
                <a:cs typeface="Times"/>
              </a:rPr>
              <a:t>et Fondation </a:t>
            </a:r>
            <a:r>
              <a:rPr lang="fr-FR" sz="2400" dirty="0" smtClean="0">
                <a:latin typeface="Times"/>
                <a:cs typeface="Times"/>
              </a:rPr>
              <a:t>Copernic, </a:t>
            </a:r>
            <a:r>
              <a:rPr lang="fr-FR" sz="2400" i="1" dirty="0">
                <a:latin typeface="Times"/>
                <a:cs typeface="Times"/>
              </a:rPr>
              <a:t>Retraites : l’alternative cachée</a:t>
            </a:r>
            <a:r>
              <a:rPr lang="fr-FR" sz="2400" dirty="0">
                <a:latin typeface="Times"/>
                <a:cs typeface="Times"/>
              </a:rPr>
              <a:t>, Paris, Syllepse, </a:t>
            </a:r>
            <a:r>
              <a:rPr lang="fr-FR" sz="2400" dirty="0" smtClean="0">
                <a:latin typeface="Times"/>
                <a:cs typeface="Times"/>
              </a:rPr>
              <a:t>2013</a:t>
            </a:r>
          </a:p>
          <a:p>
            <a:pPr algn="just"/>
            <a:r>
              <a:rPr lang="fr-FR" sz="2400" dirty="0" smtClean="0">
                <a:latin typeface="Times"/>
                <a:cs typeface="Times"/>
              </a:rPr>
              <a:t>CGT, « Propositions pour améliorer les pensions </a:t>
            </a:r>
            <a:r>
              <a:rPr lang="fr-FR" sz="2400" dirty="0">
                <a:latin typeface="Times"/>
                <a:cs typeface="Times"/>
              </a:rPr>
              <a:t>de retraite », </a:t>
            </a:r>
            <a:r>
              <a:rPr lang="fr-FR" sz="2400" dirty="0" smtClean="0">
                <a:latin typeface="Times"/>
                <a:cs typeface="Times"/>
              </a:rPr>
              <a:t>2018, http</a:t>
            </a:r>
            <a:r>
              <a:rPr lang="fr-FR" sz="2400" dirty="0">
                <a:latin typeface="Times"/>
                <a:cs typeface="Times"/>
              </a:rPr>
              <a:t>://</a:t>
            </a:r>
            <a:r>
              <a:rPr lang="fr-FR" sz="2400" dirty="0" err="1">
                <a:latin typeface="Times"/>
                <a:cs typeface="Times"/>
              </a:rPr>
              <a:t>cgt.fr</a:t>
            </a:r>
            <a:r>
              <a:rPr lang="fr-FR" sz="2400" dirty="0">
                <a:latin typeface="Times"/>
                <a:cs typeface="Times"/>
              </a:rPr>
              <a:t>/La-CGT-porte-des-propositions-pour-ameliorer-les-pensions-de-retraite.html</a:t>
            </a:r>
            <a:endParaRPr lang="fr-FR" sz="2400" dirty="0" smtClean="0">
              <a:latin typeface="Times"/>
              <a:cs typeface="Times"/>
            </a:endParaRPr>
          </a:p>
          <a:p>
            <a:pPr algn="just"/>
            <a:r>
              <a:rPr lang="fr-FR" sz="2400" dirty="0" smtClean="0">
                <a:latin typeface="Times"/>
                <a:cs typeface="Times"/>
              </a:rPr>
              <a:t>Conseil d’orientation des retraites, Rapports 2017 et 2018, </a:t>
            </a:r>
            <a:r>
              <a:rPr lang="fr-FR" sz="2400" dirty="0">
                <a:latin typeface="Times"/>
                <a:cs typeface="Times"/>
              </a:rPr>
              <a:t>http://</a:t>
            </a:r>
            <a:r>
              <a:rPr lang="fr-FR" sz="2400" dirty="0" err="1">
                <a:latin typeface="Times"/>
                <a:cs typeface="Times"/>
              </a:rPr>
              <a:t>www.cor-retraites.fr</a:t>
            </a:r>
            <a:r>
              <a:rPr lang="fr-FR" sz="2400" dirty="0">
                <a:latin typeface="Times"/>
                <a:cs typeface="Times"/>
              </a:rPr>
              <a:t> </a:t>
            </a:r>
          </a:p>
          <a:p>
            <a:pPr algn="just"/>
            <a:r>
              <a:rPr lang="fr-FR" sz="2400" dirty="0">
                <a:latin typeface="Times"/>
                <a:cs typeface="Times"/>
              </a:rPr>
              <a:t>Gérard </a:t>
            </a:r>
            <a:r>
              <a:rPr lang="fr-FR" sz="2400" dirty="0" err="1">
                <a:latin typeface="Times"/>
                <a:cs typeface="Times"/>
              </a:rPr>
              <a:t>Cornilleau</a:t>
            </a:r>
            <a:r>
              <a:rPr lang="fr-FR" sz="2400" dirty="0">
                <a:latin typeface="Times"/>
                <a:cs typeface="Times"/>
              </a:rPr>
              <a:t> et Henri </a:t>
            </a:r>
            <a:r>
              <a:rPr lang="fr-FR" sz="2400" dirty="0" err="1">
                <a:latin typeface="Times"/>
                <a:cs typeface="Times"/>
              </a:rPr>
              <a:t>Sterdyniak</a:t>
            </a:r>
            <a:r>
              <a:rPr lang="fr-FR" sz="2400" dirty="0">
                <a:latin typeface="Times"/>
                <a:cs typeface="Times"/>
              </a:rPr>
              <a:t>, « Faut-il une nouvelle réforme des retraites ? », </a:t>
            </a:r>
            <a:r>
              <a:rPr lang="fr-FR" sz="2400" i="1" dirty="0">
                <a:latin typeface="Times"/>
                <a:cs typeface="Times"/>
              </a:rPr>
              <a:t>OFCE Policy </a:t>
            </a:r>
            <a:r>
              <a:rPr lang="fr-FR" sz="2400" i="1" dirty="0" err="1">
                <a:latin typeface="Times"/>
                <a:cs typeface="Times"/>
              </a:rPr>
              <a:t>brief</a:t>
            </a:r>
            <a:r>
              <a:rPr lang="fr-FR" sz="2400" dirty="0">
                <a:latin typeface="Times"/>
                <a:cs typeface="Times"/>
              </a:rPr>
              <a:t>, n° 26, 2 novembre 2017, </a:t>
            </a:r>
            <a:r>
              <a:rPr lang="fr-FR" sz="2400" dirty="0" err="1">
                <a:latin typeface="Times"/>
                <a:cs typeface="Times"/>
              </a:rPr>
              <a:t>https</a:t>
            </a:r>
            <a:r>
              <a:rPr lang="fr-FR" sz="2400" dirty="0">
                <a:latin typeface="Times"/>
                <a:cs typeface="Times"/>
              </a:rPr>
              <a:t>://</a:t>
            </a:r>
            <a:r>
              <a:rPr lang="fr-FR" sz="2400" dirty="0" err="1">
                <a:latin typeface="Times"/>
                <a:cs typeface="Times"/>
              </a:rPr>
              <a:t>www.ofce.sciences-po.fr</a:t>
            </a:r>
            <a:r>
              <a:rPr lang="fr-FR" sz="2400" dirty="0">
                <a:latin typeface="Times"/>
                <a:cs typeface="Times"/>
              </a:rPr>
              <a:t>/</a:t>
            </a:r>
            <a:r>
              <a:rPr lang="fr-FR" sz="2400" dirty="0" err="1">
                <a:latin typeface="Times"/>
                <a:cs typeface="Times"/>
              </a:rPr>
              <a:t>pdf</a:t>
            </a:r>
            <a:r>
              <a:rPr lang="fr-FR" sz="2400" dirty="0">
                <a:latin typeface="Times"/>
                <a:cs typeface="Times"/>
              </a:rPr>
              <a:t>/</a:t>
            </a:r>
            <a:r>
              <a:rPr lang="fr-FR" sz="2400" dirty="0" err="1">
                <a:latin typeface="Times"/>
                <a:cs typeface="Times"/>
              </a:rPr>
              <a:t>pbrief</a:t>
            </a:r>
            <a:r>
              <a:rPr lang="fr-FR" sz="2400" dirty="0">
                <a:latin typeface="Times"/>
                <a:cs typeface="Times"/>
              </a:rPr>
              <a:t>/2017/pbrief26.pdf</a:t>
            </a:r>
          </a:p>
          <a:p>
            <a:pPr algn="just"/>
            <a:r>
              <a:rPr lang="fr-FR" sz="2400" dirty="0" smtClean="0">
                <a:latin typeface="Times"/>
                <a:cs typeface="Times"/>
              </a:rPr>
              <a:t>Jean-Marie </a:t>
            </a:r>
            <a:r>
              <a:rPr lang="fr-FR" sz="2400" dirty="0" err="1" smtClean="0">
                <a:latin typeface="Times"/>
                <a:cs typeface="Times"/>
              </a:rPr>
              <a:t>Harribey</a:t>
            </a:r>
            <a:r>
              <a:rPr lang="fr-FR" sz="2400" dirty="0" smtClean="0">
                <a:latin typeface="Times"/>
                <a:cs typeface="Times"/>
              </a:rPr>
              <a:t>, « Travail dégradé et retraites sacrifiées, mais ce n’est pas inéluctable », 2018, </a:t>
            </a:r>
            <a:r>
              <a:rPr lang="fr-FR" sz="2400" dirty="0">
                <a:latin typeface="Times"/>
                <a:cs typeface="Times"/>
              </a:rPr>
              <a:t>http://harribey.u-bordeaux4.</a:t>
            </a:r>
            <a:r>
              <a:rPr lang="fr-FR" sz="2400" dirty="0" smtClean="0">
                <a:latin typeface="Times"/>
                <a:cs typeface="Times"/>
              </a:rPr>
              <a:t>fr/travaux/retraites/retraites-reforme-macron.pdf</a:t>
            </a:r>
          </a:p>
          <a:p>
            <a:pPr algn="just"/>
            <a:r>
              <a:rPr lang="fr-FR" sz="2400" dirty="0" smtClean="0">
                <a:latin typeface="Times"/>
                <a:cs typeface="Times"/>
              </a:rPr>
              <a:t>Christiane Marty, « Retraites des femmes, un enjeu décisif pour toute réforme », à paraître </a:t>
            </a:r>
            <a:r>
              <a:rPr lang="fr-FR" sz="2400" i="1" dirty="0" smtClean="0">
                <a:latin typeface="Times"/>
                <a:cs typeface="Times"/>
              </a:rPr>
              <a:t>Les Possibles</a:t>
            </a:r>
            <a:r>
              <a:rPr lang="fr-FR" sz="2400" dirty="0" smtClean="0">
                <a:latin typeface="Times"/>
                <a:cs typeface="Times"/>
              </a:rPr>
              <a:t>, n° 18, 2018</a:t>
            </a:r>
          </a:p>
          <a:p>
            <a:pPr algn="just"/>
            <a:r>
              <a:rPr lang="fr-FR" sz="2400" dirty="0" smtClean="0">
                <a:latin typeface="Times"/>
                <a:cs typeface="Times"/>
              </a:rPr>
              <a:t>Christophe </a:t>
            </a:r>
            <a:r>
              <a:rPr lang="fr-FR" sz="2400" dirty="0" err="1">
                <a:latin typeface="Times"/>
                <a:cs typeface="Times"/>
              </a:rPr>
              <a:t>Ramaux</a:t>
            </a:r>
            <a:r>
              <a:rPr lang="fr-FR" sz="2400" dirty="0">
                <a:latin typeface="Times"/>
                <a:cs typeface="Times"/>
              </a:rPr>
              <a:t> et Henri </a:t>
            </a:r>
            <a:r>
              <a:rPr lang="fr-FR" sz="2400" dirty="0" err="1">
                <a:latin typeface="Times"/>
                <a:cs typeface="Times"/>
              </a:rPr>
              <a:t>Sterdyniak</a:t>
            </a:r>
            <a:r>
              <a:rPr lang="fr-FR" sz="2400" dirty="0">
                <a:latin typeface="Times"/>
                <a:cs typeface="Times"/>
              </a:rPr>
              <a:t>, « Retraites : le bel avenir est à portée de main, Contre les visions catastrophistes du COR », Note pour les Économistes atterrés, 3 juillet 2017, http://</a:t>
            </a:r>
            <a:r>
              <a:rPr lang="fr-FR" sz="2400" dirty="0" err="1">
                <a:latin typeface="Times"/>
                <a:cs typeface="Times"/>
              </a:rPr>
              <a:t>www.atterres.org</a:t>
            </a:r>
            <a:r>
              <a:rPr lang="fr-FR" sz="2400" dirty="0">
                <a:latin typeface="Times"/>
                <a:cs typeface="Times"/>
              </a:rPr>
              <a:t>/sites/default/files/Note%20Retraites%</a:t>
            </a:r>
            <a:r>
              <a:rPr lang="fr-FR" sz="2400" dirty="0" smtClean="0">
                <a:latin typeface="Times"/>
                <a:cs typeface="Times"/>
              </a:rPr>
              <a:t>20COR.pdf</a:t>
            </a:r>
          </a:p>
        </p:txBody>
      </p:sp>
    </p:spTree>
    <p:extLst>
      <p:ext uri="{BB962C8B-B14F-4D97-AF65-F5344CB8AC3E}">
        <p14:creationId xmlns:p14="http://schemas.microsoft.com/office/powerpoint/2010/main" val="362844050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5386" y="274638"/>
            <a:ext cx="8681942" cy="654296"/>
          </a:xfrm>
        </p:spPr>
        <p:txBody>
          <a:bodyPr>
            <a:normAutofit/>
          </a:bodyPr>
          <a:lstStyle/>
          <a:p>
            <a:r>
              <a:rPr lang="fr-FR" sz="3200" dirty="0" smtClean="0">
                <a:solidFill>
                  <a:srgbClr val="FF0000"/>
                </a:solidFill>
                <a:latin typeface="Times"/>
                <a:cs typeface="Times"/>
              </a:rPr>
              <a:t>1. Principes fondamentaux des systèmes de retraite</a:t>
            </a:r>
            <a:endParaRPr lang="fr-FR" sz="3200" dirty="0">
              <a:solidFill>
                <a:srgbClr val="FF0000"/>
              </a:solidFill>
              <a:latin typeface="Times"/>
              <a:cs typeface="Times"/>
            </a:endParaRPr>
          </a:p>
        </p:txBody>
      </p:sp>
      <p:sp>
        <p:nvSpPr>
          <p:cNvPr id="3" name="Espace réservé du contenu 2"/>
          <p:cNvSpPr>
            <a:spLocks noGrp="1"/>
          </p:cNvSpPr>
          <p:nvPr>
            <p:ph idx="1"/>
          </p:nvPr>
        </p:nvSpPr>
        <p:spPr>
          <a:xfrm>
            <a:off x="457200" y="1061640"/>
            <a:ext cx="8229600" cy="5796360"/>
          </a:xfrm>
        </p:spPr>
        <p:txBody>
          <a:bodyPr>
            <a:normAutofit fontScale="92500"/>
          </a:bodyPr>
          <a:lstStyle/>
          <a:p>
            <a:pPr algn="just"/>
            <a:r>
              <a:rPr lang="fr-FR" sz="2800" dirty="0" smtClean="0">
                <a:latin typeface="Times"/>
                <a:cs typeface="Times"/>
              </a:rPr>
              <a:t>Système dit « par répartition » : les travailleurs actifs paient des cotisations sociales, utilisées dans l’instant pour verser des pensions aux travailleurs retraités. Sur la base des annuités de cotisations, les prestations sont définies et connues à l’avance.</a:t>
            </a:r>
          </a:p>
          <a:p>
            <a:pPr algn="just"/>
            <a:r>
              <a:rPr lang="fr-FR" sz="2800" dirty="0" smtClean="0">
                <a:latin typeface="Times"/>
                <a:cs typeface="Times"/>
              </a:rPr>
              <a:t>Système dit « par capitalisation » : les travailleurs actifs souscrivent à des plans de retraite auprès de compagnies d’assurances privées ou de fonds de pension. Leurs primes sont placées par ces institutions qui liquident les titres pour verser des pensions.</a:t>
            </a:r>
          </a:p>
          <a:p>
            <a:pPr algn="just"/>
            <a:r>
              <a:rPr lang="fr-FR" sz="2800" dirty="0" smtClean="0">
                <a:latin typeface="Times"/>
                <a:cs typeface="Times"/>
              </a:rPr>
              <a:t>Mais attention : les deux systèmes </a:t>
            </a:r>
            <a:r>
              <a:rPr lang="fr-FR" sz="2800" i="1" dirty="0" smtClean="0">
                <a:latin typeface="Times"/>
                <a:cs typeface="Times"/>
              </a:rPr>
              <a:t>répartissent</a:t>
            </a:r>
            <a:r>
              <a:rPr lang="fr-FR" sz="2800" dirty="0" smtClean="0">
                <a:latin typeface="Times"/>
                <a:cs typeface="Times"/>
              </a:rPr>
              <a:t> la richesse produite ; le second modifiant les droits d’appropriation sur celle-ci au bénéfice des hauts revenus.</a:t>
            </a:r>
            <a:endParaRPr lang="fr-FR" sz="2800" dirty="0">
              <a:latin typeface="Times"/>
              <a:cs typeface="Times"/>
            </a:endParaRPr>
          </a:p>
        </p:txBody>
      </p:sp>
    </p:spTree>
    <p:extLst>
      <p:ext uri="{BB962C8B-B14F-4D97-AF65-F5344CB8AC3E}">
        <p14:creationId xmlns:p14="http://schemas.microsoft.com/office/powerpoint/2010/main" val="78359309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166" y="274638"/>
            <a:ext cx="8535150" cy="616381"/>
          </a:xfrm>
        </p:spPr>
        <p:txBody>
          <a:bodyPr>
            <a:normAutofit/>
          </a:bodyPr>
          <a:lstStyle/>
          <a:p>
            <a:r>
              <a:rPr lang="fr-FR" sz="3200" dirty="0" smtClean="0">
                <a:solidFill>
                  <a:srgbClr val="FF0000"/>
                </a:solidFill>
                <a:latin typeface="Times"/>
                <a:cs typeface="Times"/>
              </a:rPr>
              <a:t>1. Principes fondamentaux des systèmes de retraite</a:t>
            </a:r>
            <a:endParaRPr lang="fr-FR" sz="3200" dirty="0">
              <a:solidFill>
                <a:srgbClr val="FF0000"/>
              </a:solidFill>
              <a:latin typeface="Times"/>
              <a:cs typeface="Times"/>
            </a:endParaRPr>
          </a:p>
        </p:txBody>
      </p:sp>
      <p:sp>
        <p:nvSpPr>
          <p:cNvPr id="3" name="Espace réservé du contenu 2"/>
          <p:cNvSpPr>
            <a:spLocks noGrp="1"/>
          </p:cNvSpPr>
          <p:nvPr>
            <p:ph idx="1"/>
          </p:nvPr>
        </p:nvSpPr>
        <p:spPr>
          <a:xfrm>
            <a:off x="457200" y="1118513"/>
            <a:ext cx="8229600" cy="5739487"/>
          </a:xfrm>
        </p:spPr>
        <p:txBody>
          <a:bodyPr>
            <a:normAutofit fontScale="92500" lnSpcReduction="10000"/>
          </a:bodyPr>
          <a:lstStyle/>
          <a:p>
            <a:r>
              <a:rPr lang="fr-FR" sz="3000" dirty="0" smtClean="0">
                <a:solidFill>
                  <a:srgbClr val="000090"/>
                </a:solidFill>
                <a:latin typeface="Times"/>
                <a:cs typeface="Times"/>
              </a:rPr>
              <a:t>Les paramètres de tout système de retraites</a:t>
            </a:r>
          </a:p>
          <a:p>
            <a:pPr marL="0" indent="0">
              <a:buNone/>
            </a:pPr>
            <a:r>
              <a:rPr lang="fr-FR" sz="2800" dirty="0" smtClean="0">
                <a:latin typeface="Times"/>
                <a:cs typeface="Times"/>
              </a:rPr>
              <a:t>	- nombre de retraités x pension moyenne = nombre de cotisants x salaire moyen x taux de cotisation</a:t>
            </a:r>
          </a:p>
          <a:p>
            <a:pPr marL="0" indent="0">
              <a:buNone/>
            </a:pPr>
            <a:r>
              <a:rPr lang="fr-FR" sz="2800" dirty="0" smtClean="0">
                <a:latin typeface="Times"/>
                <a:cs typeface="Times"/>
              </a:rPr>
              <a:t>	- pension moyenne/salaire moyen = taux de cotisation x nombre de cotisants/nombre de retraités</a:t>
            </a:r>
            <a:r>
              <a:rPr lang="fr-FR" sz="2800" dirty="0" smtClean="0"/>
              <a:t>	</a:t>
            </a:r>
          </a:p>
          <a:p>
            <a:pPr marL="0" indent="0">
              <a:buNone/>
            </a:pPr>
            <a:r>
              <a:rPr lang="fr-FR" sz="2800" dirty="0" smtClean="0"/>
              <a:t>	</a:t>
            </a:r>
            <a:r>
              <a:rPr lang="fr-FR" sz="2800" dirty="0" smtClean="0">
                <a:latin typeface="Times"/>
                <a:cs typeface="Times"/>
              </a:rPr>
              <a:t>- taux de remplacement = taux de cotisation x inverse du ratio de dépendance économique</a:t>
            </a:r>
          </a:p>
          <a:p>
            <a:pPr marL="0" indent="0">
              <a:buNone/>
            </a:pPr>
            <a:r>
              <a:rPr lang="fr-FR" sz="2800" dirty="0" smtClean="0">
                <a:latin typeface="Times"/>
                <a:cs typeface="Times"/>
              </a:rPr>
              <a:t>	- taux de cotisation = taux de remplacement x ratio de dépendance économique</a:t>
            </a:r>
            <a:r>
              <a:rPr lang="fr-FR" sz="2800" dirty="0" smtClean="0">
                <a:effectLst/>
                <a:latin typeface="Times"/>
                <a:cs typeface="Times"/>
              </a:rPr>
              <a:t> </a:t>
            </a:r>
          </a:p>
          <a:p>
            <a:pPr marL="0" indent="0" algn="just">
              <a:buNone/>
            </a:pPr>
            <a:r>
              <a:rPr lang="fr-FR" sz="2800" dirty="0" smtClean="0">
                <a:latin typeface="Times"/>
                <a:cs typeface="Times"/>
              </a:rPr>
              <a:t>	- Le ratio de dépendance économique (inactifs/actifs) peut lui-même être modifié en jouant sur la structure démographique, la durée de cotisation, le taux d’emploi de la population en âge de travailler (hommes, femmes, jeunes, seniors), l’immigration.</a:t>
            </a:r>
          </a:p>
          <a:p>
            <a:endParaRPr lang="fr-FR" sz="2800" dirty="0">
              <a:latin typeface="Times"/>
              <a:cs typeface="Times"/>
            </a:endParaRPr>
          </a:p>
        </p:txBody>
      </p:sp>
    </p:spTree>
    <p:extLst>
      <p:ext uri="{BB962C8B-B14F-4D97-AF65-F5344CB8AC3E}">
        <p14:creationId xmlns:p14="http://schemas.microsoft.com/office/powerpoint/2010/main" val="78359309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3920" y="120686"/>
            <a:ext cx="8686800" cy="668309"/>
          </a:xfrm>
        </p:spPr>
        <p:txBody>
          <a:bodyPr>
            <a:noAutofit/>
          </a:bodyPr>
          <a:lstStyle/>
          <a:p>
            <a:r>
              <a:rPr lang="fr-FR" sz="3200" dirty="0">
                <a:solidFill>
                  <a:srgbClr val="FF0000"/>
                </a:solidFill>
                <a:latin typeface="Times"/>
                <a:cs typeface="Times"/>
              </a:rPr>
              <a:t>1. Principes fondamentaux des systèmes de retraite</a:t>
            </a:r>
            <a:endParaRPr lang="fr-FR" sz="3200" dirty="0">
              <a:solidFill>
                <a:srgbClr val="FF0000"/>
              </a:solidFill>
            </a:endParaRPr>
          </a:p>
        </p:txBody>
      </p:sp>
      <p:sp>
        <p:nvSpPr>
          <p:cNvPr id="3" name="Espace réservé du contenu 2"/>
          <p:cNvSpPr>
            <a:spLocks noGrp="1"/>
          </p:cNvSpPr>
          <p:nvPr>
            <p:ph idx="1"/>
          </p:nvPr>
        </p:nvSpPr>
        <p:spPr>
          <a:xfrm>
            <a:off x="457200" y="1019920"/>
            <a:ext cx="8229600" cy="5838080"/>
          </a:xfrm>
        </p:spPr>
        <p:txBody>
          <a:bodyPr>
            <a:noAutofit/>
          </a:bodyPr>
          <a:lstStyle/>
          <a:p>
            <a:pPr marL="0" indent="0" algn="just">
              <a:tabLst>
                <a:tab pos="639763" algn="l"/>
                <a:tab pos="1554163" algn="l"/>
                <a:tab pos="2468563" algn="l"/>
                <a:tab pos="3382963" algn="l"/>
                <a:tab pos="4297363" algn="l"/>
                <a:tab pos="5211763" algn="l"/>
                <a:tab pos="6126163" algn="l"/>
                <a:tab pos="7040563" algn="l"/>
                <a:tab pos="7954963" algn="l"/>
                <a:tab pos="8869363" algn="l"/>
                <a:tab pos="9783763" algn="l"/>
              </a:tabLst>
            </a:pPr>
            <a:r>
              <a:rPr lang="fr-FR" sz="2400" dirty="0" smtClean="0">
                <a:latin typeface="Times"/>
                <a:cs typeface="Times"/>
              </a:rPr>
              <a:t> La doxa libérale </a:t>
            </a:r>
            <a:r>
              <a:rPr lang="fr-FR" sz="2400" dirty="0">
                <a:latin typeface="Times"/>
                <a:cs typeface="Times"/>
              </a:rPr>
              <a:t>promeut l'idée que chacun doit « récupérer sa mise »  au moment de sa pension comme s’il s’agissait d’une épargne, avec l’illusion que l’on arbitrera soi-même le moment de partir en retraite en fonction de son nombre de points. Dans cette optique, </a:t>
            </a:r>
            <a:r>
              <a:rPr lang="fr-FR" sz="2400" dirty="0" smtClean="0">
                <a:latin typeface="Times"/>
                <a:cs typeface="Times"/>
              </a:rPr>
              <a:t>chacun </a:t>
            </a:r>
            <a:r>
              <a:rPr lang="fr-FR" sz="2400" dirty="0" err="1" smtClean="0">
                <a:latin typeface="Times"/>
                <a:cs typeface="Times"/>
              </a:rPr>
              <a:t>seraitt</a:t>
            </a:r>
            <a:r>
              <a:rPr lang="fr-FR" sz="2400" dirty="0" smtClean="0">
                <a:latin typeface="Times"/>
                <a:cs typeface="Times"/>
              </a:rPr>
              <a:t> </a:t>
            </a:r>
            <a:r>
              <a:rPr lang="fr-FR" sz="2400" dirty="0">
                <a:latin typeface="Times"/>
                <a:cs typeface="Times"/>
              </a:rPr>
              <a:t>libre de décider du niveau de sa pension . Le système de retraite n’a plus à assurer de </a:t>
            </a:r>
            <a:r>
              <a:rPr lang="fr-FR" sz="2400" dirty="0" smtClean="0">
                <a:latin typeface="Times"/>
                <a:cs typeface="Times"/>
              </a:rPr>
              <a:t>solidarité.</a:t>
            </a:r>
          </a:p>
          <a:p>
            <a:pPr marL="0" indent="0" algn="just">
              <a:tabLst>
                <a:tab pos="639763" algn="l"/>
                <a:tab pos="1554163" algn="l"/>
                <a:tab pos="2468563" algn="l"/>
                <a:tab pos="3382963" algn="l"/>
                <a:tab pos="4297363" algn="l"/>
                <a:tab pos="5211763" algn="l"/>
                <a:tab pos="6126163" algn="l"/>
                <a:tab pos="7040563" algn="l"/>
                <a:tab pos="7954963" algn="l"/>
                <a:tab pos="8869363" algn="l"/>
                <a:tab pos="9783763" algn="l"/>
              </a:tabLst>
            </a:pPr>
            <a:endParaRPr lang="fr-FR" sz="2400" dirty="0">
              <a:latin typeface="Times"/>
              <a:cs typeface="Times"/>
            </a:endParaRPr>
          </a:p>
          <a:p>
            <a:pPr marL="0" indent="0" algn="just">
              <a:tabLst>
                <a:tab pos="639763" algn="l"/>
                <a:tab pos="1554163" algn="l"/>
                <a:tab pos="2468563" algn="l"/>
                <a:tab pos="3382963" algn="l"/>
                <a:tab pos="4297363" algn="l"/>
                <a:tab pos="5211763" algn="l"/>
                <a:tab pos="6126163" algn="l"/>
                <a:tab pos="7040563" algn="l"/>
                <a:tab pos="7954963" algn="l"/>
                <a:tab pos="8869363" algn="l"/>
                <a:tab pos="9783763" algn="l"/>
              </a:tabLst>
            </a:pPr>
            <a:r>
              <a:rPr lang="fr-FR" sz="2400" dirty="0" smtClean="0">
                <a:latin typeface="Times"/>
                <a:cs typeface="Times"/>
              </a:rPr>
              <a:t> En </a:t>
            </a:r>
            <a:r>
              <a:rPr lang="fr-FR" sz="2400" dirty="0">
                <a:latin typeface="Times"/>
                <a:cs typeface="Times"/>
              </a:rPr>
              <a:t>réalité, on ne finance jamais sa propre retraite, mais celle de la génération qui part en retraite. Si, pour une raison ou une autre, par exemple une crise </a:t>
            </a:r>
            <a:r>
              <a:rPr lang="fr-FR" sz="2400" dirty="0" smtClean="0">
                <a:latin typeface="Times"/>
                <a:cs typeface="Times"/>
              </a:rPr>
              <a:t>économique, </a:t>
            </a:r>
            <a:r>
              <a:rPr lang="fr-FR" sz="2400" dirty="0">
                <a:latin typeface="Times"/>
                <a:cs typeface="Times"/>
              </a:rPr>
              <a:t>la richesse créée n’est pas au rendez-vous, tout système de retraite aura des difficultés. Les retraites versées sont toujours une part de la richesse créée à l’instant </a:t>
            </a:r>
            <a:r>
              <a:rPr lang="fr-FR" sz="2400" i="1" dirty="0" err="1">
                <a:latin typeface="Times"/>
                <a:cs typeface="Times"/>
              </a:rPr>
              <a:t>t</a:t>
            </a:r>
            <a:endParaRPr lang="fr-FR" sz="2400" i="1" dirty="0">
              <a:latin typeface="Times"/>
              <a:cs typeface="Times"/>
            </a:endParaRPr>
          </a:p>
        </p:txBody>
      </p:sp>
    </p:spTree>
    <p:extLst>
      <p:ext uri="{BB962C8B-B14F-4D97-AF65-F5344CB8AC3E}">
        <p14:creationId xmlns:p14="http://schemas.microsoft.com/office/powerpoint/2010/main" val="3312267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9560" y="132705"/>
            <a:ext cx="8686800" cy="644567"/>
          </a:xfrm>
        </p:spPr>
        <p:txBody>
          <a:bodyPr>
            <a:normAutofit/>
          </a:bodyPr>
          <a:lstStyle/>
          <a:p>
            <a:r>
              <a:rPr lang="fr-FR" sz="3200" dirty="0" smtClean="0">
                <a:solidFill>
                  <a:srgbClr val="FF0000"/>
                </a:solidFill>
                <a:latin typeface="Times"/>
                <a:cs typeface="Times"/>
              </a:rPr>
              <a:t>1. Principes fondamentaux des systèmes de retraite</a:t>
            </a:r>
            <a:endParaRPr lang="fr-FR" sz="3200" dirty="0">
              <a:solidFill>
                <a:srgbClr val="FF0000"/>
              </a:solidFill>
              <a:latin typeface="Times"/>
              <a:cs typeface="Times"/>
            </a:endParaRPr>
          </a:p>
        </p:txBody>
      </p:sp>
      <p:sp>
        <p:nvSpPr>
          <p:cNvPr id="3" name="Espace réservé du contenu 2"/>
          <p:cNvSpPr>
            <a:spLocks noGrp="1"/>
          </p:cNvSpPr>
          <p:nvPr>
            <p:ph idx="1"/>
          </p:nvPr>
        </p:nvSpPr>
        <p:spPr>
          <a:xfrm>
            <a:off x="457200" y="1118514"/>
            <a:ext cx="8229600" cy="5478816"/>
          </a:xfrm>
        </p:spPr>
        <p:txBody>
          <a:bodyPr>
            <a:normAutofit/>
          </a:bodyPr>
          <a:lstStyle/>
          <a:p>
            <a:pPr algn="just"/>
            <a:r>
              <a:rPr lang="fr-FR" sz="2800" dirty="0" smtClean="0">
                <a:solidFill>
                  <a:srgbClr val="000090"/>
                </a:solidFill>
                <a:latin typeface="Times"/>
                <a:cs typeface="Times"/>
              </a:rPr>
              <a:t>Les pensions de retraite sont le signe du rapport de force entre les classes sociales</a:t>
            </a:r>
          </a:p>
          <a:p>
            <a:pPr marL="0" indent="0" algn="just">
              <a:buNone/>
            </a:pPr>
            <a:r>
              <a:rPr lang="fr-FR" sz="2800" dirty="0">
                <a:latin typeface="Times"/>
                <a:cs typeface="Times"/>
              </a:rPr>
              <a:t>	</a:t>
            </a:r>
            <a:r>
              <a:rPr lang="fr-FR" sz="2800" dirty="0" smtClean="0">
                <a:latin typeface="Times"/>
                <a:cs typeface="Times"/>
              </a:rPr>
              <a:t>Le montant des retraites peut évoluer en fonction du taux de cotisation et de la valeur ajoutée et en sens inverse de la part de la masse salariale dans la valeur ajoutée</a:t>
            </a:r>
            <a:r>
              <a:rPr lang="fr-FR" sz="2800" dirty="0">
                <a:latin typeface="Times"/>
                <a:cs typeface="Times"/>
              </a:rPr>
              <a:t>.</a:t>
            </a:r>
            <a:endParaRPr lang="fr-FR" sz="2800" dirty="0" smtClean="0">
              <a:latin typeface="Times"/>
              <a:cs typeface="Times"/>
            </a:endParaRPr>
          </a:p>
          <a:p>
            <a:pPr marL="0" indent="0" algn="just">
              <a:buNone/>
            </a:pPr>
            <a:r>
              <a:rPr lang="fr-FR" sz="2800" dirty="0" smtClean="0">
                <a:latin typeface="Times"/>
                <a:cs typeface="Times"/>
              </a:rPr>
              <a:t>	D’où l’importance de ne pas séparer l’évolution des retraites, d’une part, de celle de la richesse produite et, d’autre part, de la répartition de cette richesse entre capital et travail.</a:t>
            </a:r>
            <a:endParaRPr lang="fr-FR" sz="2800" dirty="0">
              <a:latin typeface="Times"/>
              <a:cs typeface="Times"/>
            </a:endParaRPr>
          </a:p>
        </p:txBody>
      </p:sp>
    </p:spTree>
    <p:extLst>
      <p:ext uri="{BB962C8B-B14F-4D97-AF65-F5344CB8AC3E}">
        <p14:creationId xmlns:p14="http://schemas.microsoft.com/office/powerpoint/2010/main" val="78359309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4341" y="59720"/>
            <a:ext cx="8554107" cy="624131"/>
          </a:xfrm>
        </p:spPr>
        <p:txBody>
          <a:bodyPr>
            <a:noAutofit/>
          </a:bodyPr>
          <a:lstStyle/>
          <a:p>
            <a:r>
              <a:rPr lang="fr-FR" sz="3200" dirty="0">
                <a:solidFill>
                  <a:srgbClr val="FF0000"/>
                </a:solidFill>
                <a:latin typeface="Times"/>
                <a:cs typeface="Times"/>
              </a:rPr>
              <a:t>1. Principes fondamentaux des systèmes de retraite</a:t>
            </a:r>
          </a:p>
        </p:txBody>
      </p:sp>
      <p:sp>
        <p:nvSpPr>
          <p:cNvPr id="3" name="Espace réservé du contenu 2"/>
          <p:cNvSpPr>
            <a:spLocks noGrp="1"/>
          </p:cNvSpPr>
          <p:nvPr>
            <p:ph idx="1"/>
          </p:nvPr>
        </p:nvSpPr>
        <p:spPr>
          <a:xfrm>
            <a:off x="457200" y="840154"/>
            <a:ext cx="8229600" cy="6017846"/>
          </a:xfrm>
        </p:spPr>
        <p:txBody>
          <a:bodyPr>
            <a:normAutofit lnSpcReduction="10000"/>
          </a:bodyPr>
          <a:lstStyle/>
          <a:p>
            <a:r>
              <a:rPr lang="fr-FR" sz="2800" dirty="0" smtClean="0">
                <a:solidFill>
                  <a:srgbClr val="0000FF"/>
                </a:solidFill>
                <a:latin typeface="Times"/>
                <a:cs typeface="Times"/>
              </a:rPr>
              <a:t>La masse salariale se décompose ainsi </a:t>
            </a:r>
            <a:r>
              <a:rPr lang="fr-FR" sz="2800" dirty="0" smtClean="0">
                <a:latin typeface="Times"/>
                <a:cs typeface="Times"/>
              </a:rPr>
              <a:t>:</a:t>
            </a:r>
          </a:p>
          <a:p>
            <a:endParaRPr lang="fr-FR" sz="2800" dirty="0">
              <a:latin typeface="Times"/>
              <a:cs typeface="Times"/>
            </a:endParaRPr>
          </a:p>
          <a:p>
            <a:endParaRPr lang="fr-FR" sz="2800" dirty="0" smtClean="0">
              <a:latin typeface="Times"/>
              <a:cs typeface="Times"/>
            </a:endParaRPr>
          </a:p>
          <a:p>
            <a:endParaRPr lang="fr-FR" sz="2800" dirty="0">
              <a:latin typeface="Times"/>
              <a:cs typeface="Times"/>
            </a:endParaRPr>
          </a:p>
          <a:p>
            <a:endParaRPr lang="fr-FR" sz="2800" dirty="0" smtClean="0">
              <a:latin typeface="Times"/>
              <a:cs typeface="Times"/>
            </a:endParaRPr>
          </a:p>
          <a:p>
            <a:pPr algn="just"/>
            <a:r>
              <a:rPr lang="fr-FR" sz="2400" dirty="0" smtClean="0">
                <a:latin typeface="Times"/>
                <a:cs typeface="Times"/>
              </a:rPr>
              <a:t>Dans le régime général, les taux de cotisations s’appliquent au salaire brut pour calculer les montants de cotisations, indistinctement sous le plafond de la Sécurité sociale (</a:t>
            </a:r>
            <a:r>
              <a:rPr lang="fr-FR" sz="2400" dirty="0">
                <a:latin typeface="Times"/>
                <a:cs typeface="Times"/>
              </a:rPr>
              <a:t>39 </a:t>
            </a:r>
            <a:r>
              <a:rPr lang="fr-FR" sz="2400" dirty="0" smtClean="0">
                <a:latin typeface="Times"/>
                <a:cs typeface="Times"/>
              </a:rPr>
              <a:t>732 € </a:t>
            </a:r>
            <a:r>
              <a:rPr lang="fr-FR" sz="2400" dirty="0">
                <a:latin typeface="Times"/>
                <a:cs typeface="Times"/>
              </a:rPr>
              <a:t>/ </a:t>
            </a:r>
            <a:r>
              <a:rPr lang="fr-FR" sz="2400" dirty="0" smtClean="0">
                <a:latin typeface="Times"/>
                <a:cs typeface="Times"/>
              </a:rPr>
              <a:t>an) :</a:t>
            </a:r>
          </a:p>
          <a:p>
            <a:pPr marL="0" indent="0" algn="just">
              <a:buNone/>
            </a:pPr>
            <a:r>
              <a:rPr lang="fr-FR" sz="2400" dirty="0" smtClean="0">
                <a:latin typeface="Times"/>
                <a:cs typeface="Times"/>
              </a:rPr>
              <a:t>	6,90% salariés, 8,55% employeurs sous le plafond.</a:t>
            </a:r>
          </a:p>
          <a:p>
            <a:pPr algn="just"/>
            <a:r>
              <a:rPr lang="fr-FR" sz="2400" dirty="0" smtClean="0">
                <a:latin typeface="Times"/>
                <a:cs typeface="Times"/>
              </a:rPr>
              <a:t>Mais l’ensemble des cotisations constituent la partie socialisée des salaires, autant celles dites salariales que celles dites patronales, distinction qui n’a aucune pertinence théorique mais qui est de nature idéologique.</a:t>
            </a:r>
            <a:endParaRPr lang="fr-FR" sz="2800" dirty="0">
              <a:latin typeface="Times"/>
              <a:cs typeface="Times"/>
            </a:endParaRPr>
          </a:p>
          <a:p>
            <a:endParaRPr lang="fr-FR" sz="2800" dirty="0" smtClean="0">
              <a:latin typeface="Times"/>
              <a:cs typeface="Times"/>
            </a:endParaRPr>
          </a:p>
          <a:p>
            <a:endParaRPr lang="fr-FR" sz="2800" dirty="0" smtClean="0">
              <a:latin typeface="Times"/>
              <a:cs typeface="Times"/>
            </a:endParaRPr>
          </a:p>
          <a:p>
            <a:endParaRPr lang="fr-FR" sz="2800" dirty="0" smtClean="0">
              <a:latin typeface="Times"/>
              <a:cs typeface="Times"/>
            </a:endParaRPr>
          </a:p>
          <a:p>
            <a:endParaRPr lang="fr-FR" sz="2800" dirty="0">
              <a:latin typeface="Times"/>
              <a:cs typeface="Times"/>
            </a:endParaRPr>
          </a:p>
          <a:p>
            <a:endParaRPr lang="fr-FR" sz="2800" dirty="0" smtClean="0">
              <a:latin typeface="Times"/>
              <a:cs typeface="Times"/>
            </a:endParaRPr>
          </a:p>
          <a:p>
            <a:endParaRPr lang="fr-FR" sz="2800" dirty="0">
              <a:latin typeface="Times"/>
              <a:cs typeface="Times"/>
            </a:endParaRPr>
          </a:p>
          <a:p>
            <a:endParaRPr lang="fr-FR" sz="2800" dirty="0" smtClean="0">
              <a:latin typeface="Times"/>
              <a:cs typeface="Times"/>
            </a:endParaRPr>
          </a:p>
          <a:p>
            <a:endParaRPr lang="fr-FR" sz="2800" dirty="0">
              <a:latin typeface="Times"/>
              <a:cs typeface="Times"/>
            </a:endParaRPr>
          </a:p>
        </p:txBody>
      </p:sp>
      <p:graphicFrame>
        <p:nvGraphicFramePr>
          <p:cNvPr id="6" name="Tableau 5"/>
          <p:cNvGraphicFramePr>
            <a:graphicFrameLocks noGrp="1"/>
          </p:cNvGraphicFramePr>
          <p:nvPr>
            <p:extLst>
              <p:ext uri="{D42A27DB-BD31-4B8C-83A1-F6EECF244321}">
                <p14:modId xmlns:p14="http://schemas.microsoft.com/office/powerpoint/2010/main" val="846696244"/>
              </p:ext>
            </p:extLst>
          </p:nvPr>
        </p:nvGraphicFramePr>
        <p:xfrm>
          <a:off x="859692" y="1670532"/>
          <a:ext cx="7827108" cy="1280160"/>
        </p:xfrm>
        <a:graphic>
          <a:graphicData uri="http://schemas.openxmlformats.org/drawingml/2006/table">
            <a:tbl>
              <a:tblPr firstRow="1" firstCol="1" lastRow="1" lastCol="1" bandRow="1" bandCol="1">
                <a:tableStyleId>{5C22544A-7EE6-4342-B048-85BDC9FD1C3A}</a:tableStyleId>
              </a:tblPr>
              <a:tblGrid>
                <a:gridCol w="2609036"/>
                <a:gridCol w="2609036"/>
                <a:gridCol w="2609036"/>
              </a:tblGrid>
              <a:tr h="370840">
                <a:tc gridSpan="2">
                  <a:txBody>
                    <a:bodyPr/>
                    <a:lstStyle/>
                    <a:p>
                      <a:pPr algn="ctr"/>
                      <a:r>
                        <a:rPr lang="fr-FR" dirty="0" smtClean="0"/>
                        <a:t>Salaire brut</a:t>
                      </a:r>
                      <a:endParaRPr lang="fr-FR" dirty="0"/>
                    </a:p>
                  </a:txBody>
                  <a:tcPr/>
                </a:tc>
                <a:tc hMerge="1">
                  <a:txBody>
                    <a:bodyPr/>
                    <a:lstStyle/>
                    <a:p>
                      <a:endParaRPr lang="fr-FR" dirty="0"/>
                    </a:p>
                  </a:txBody>
                  <a:tcPr/>
                </a:tc>
                <a:tc>
                  <a:txBody>
                    <a:bodyPr/>
                    <a:lstStyle/>
                    <a:p>
                      <a:pPr algn="ctr"/>
                      <a:r>
                        <a:rPr lang="fr-FR" dirty="0" smtClean="0"/>
                        <a:t>Cotisations sociales patronales</a:t>
                      </a:r>
                      <a:endParaRPr lang="fr-FR" dirty="0"/>
                    </a:p>
                  </a:txBody>
                  <a:tcPr/>
                </a:tc>
              </a:tr>
              <a:tr h="370840">
                <a:tc>
                  <a:txBody>
                    <a:bodyPr/>
                    <a:lstStyle/>
                    <a:p>
                      <a:pPr algn="ctr"/>
                      <a:r>
                        <a:rPr lang="fr-FR" dirty="0" smtClean="0"/>
                        <a:t>Salaire</a:t>
                      </a:r>
                      <a:r>
                        <a:rPr lang="fr-FR" baseline="0" dirty="0" smtClean="0"/>
                        <a:t> net</a:t>
                      </a:r>
                      <a:endParaRPr lang="fr-FR" dirty="0"/>
                    </a:p>
                  </a:txBody>
                  <a:tcPr/>
                </a:tc>
                <a:tc>
                  <a:txBody>
                    <a:bodyPr/>
                    <a:lstStyle/>
                    <a:p>
                      <a:pPr algn="ctr"/>
                      <a:r>
                        <a:rPr lang="fr-FR" dirty="0" smtClean="0"/>
                        <a:t>Cotisations sociales salariales</a:t>
                      </a:r>
                      <a:endParaRPr lang="fr-FR"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dirty="0" smtClean="0"/>
                        <a:t>Cotisations sociales patronales</a:t>
                      </a:r>
                    </a:p>
                  </a:txBody>
                  <a:tcPr/>
                </a:tc>
              </a:tr>
            </a:tbl>
          </a:graphicData>
        </a:graphic>
      </p:graphicFrame>
    </p:spTree>
    <p:extLst>
      <p:ext uri="{BB962C8B-B14F-4D97-AF65-F5344CB8AC3E}">
        <p14:creationId xmlns:p14="http://schemas.microsoft.com/office/powerpoint/2010/main" val="146713856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417</TotalTime>
  <Words>1657</Words>
  <Application>Microsoft Macintosh PowerPoint</Application>
  <PresentationFormat>Présentation à l'écran (4:3)</PresentationFormat>
  <Paragraphs>274</Paragraphs>
  <Slides>49</Slides>
  <Notes>3</Notes>
  <HiddenSlides>1</HiddenSlides>
  <MMClips>0</MMClips>
  <ScaleCrop>false</ScaleCrop>
  <HeadingPairs>
    <vt:vector size="4" baseType="variant">
      <vt:variant>
        <vt:lpstr>Thème</vt:lpstr>
      </vt:variant>
      <vt:variant>
        <vt:i4>1</vt:i4>
      </vt:variant>
      <vt:variant>
        <vt:lpstr>Titres des diapositives</vt:lpstr>
      </vt:variant>
      <vt:variant>
        <vt:i4>49</vt:i4>
      </vt:variant>
    </vt:vector>
  </HeadingPairs>
  <TitlesOfParts>
    <vt:vector size="50" baseType="lpstr">
      <vt:lpstr>Thème Office</vt:lpstr>
      <vt:lpstr>L’obsession néolibérale  de baisser les pensions :  Une nième contre-réforme des retraites </vt:lpstr>
      <vt:lpstr>Introduction</vt:lpstr>
      <vt:lpstr>Introduction</vt:lpstr>
      <vt:lpstr>Introduction</vt:lpstr>
      <vt:lpstr>1. Principes fondamentaux des systèmes de retraite</vt:lpstr>
      <vt:lpstr>1. Principes fondamentaux des systèmes de retraite</vt:lpstr>
      <vt:lpstr>1. Principes fondamentaux des systèmes de retraite</vt:lpstr>
      <vt:lpstr>1. Principes fondamentaux des systèmes de retraite</vt:lpstr>
      <vt:lpstr>1. Principes fondamentaux des systèmes de retraite</vt:lpstr>
      <vt:lpstr>1. Principes fondamentaux des systèmes de retraite</vt:lpstr>
      <vt:lpstr>1. Principes fondamentaux des systèmes de retraite</vt:lpstr>
      <vt:lpstr>2. Le financement du système de retraite français  sous le signe de la baisse des pensions</vt:lpstr>
      <vt:lpstr>2. Le financement du système de retraite français  sous le signe de la baisse des pensions</vt:lpstr>
      <vt:lpstr>2. Le financement du système de retraite français  sous le signe de la baisse des pensions</vt:lpstr>
      <vt:lpstr>2. Le financement du système de retraite français  sous le signe de la baisse des pensions</vt:lpstr>
      <vt:lpstr>Présentation PowerPoint</vt:lpstr>
      <vt:lpstr>2. Le financement du système de retraite français  sous le signe de la baisse des pensions</vt:lpstr>
      <vt:lpstr>2. Le financement du système de retraite français  sous le signe de la baisse des pensions</vt:lpstr>
      <vt:lpstr>Présentation PowerPoint</vt:lpstr>
      <vt:lpstr>2. Le financement du système de retraite français  sous le signe de la baisse des pensions</vt:lpstr>
      <vt:lpstr>2. Le financement du système de retraite français  sous le signe de la baisse des pensions</vt:lpstr>
      <vt:lpstr>2. Le financement du système de retraite français  sous le signe de la baisse des pensions</vt:lpstr>
      <vt:lpstr>2. Le financement du système de retraite français  sous le signe de la baisse des pensions</vt:lpstr>
      <vt:lpstr>2. Le financement du système de retraite français  sous le signe de la baisse des pensions</vt:lpstr>
      <vt:lpstr>2. Le financement du système de retraite français  sous le signe de la baisse des pensions</vt:lpstr>
      <vt:lpstr>2. Le financement du système de retraite français  sous le signe de la baisse des pensions</vt:lpstr>
      <vt:lpstr>2. Le financement du système de retraite français  sous le signe de la baisse des pensions</vt:lpstr>
      <vt:lpstr>2. Le financement du système de retraite français  sous le signe de la baisse des pensions</vt:lpstr>
      <vt:lpstr>2. Le financement du système de retraite français  sous le signe de la baisse des pensions</vt:lpstr>
      <vt:lpstr>2. Le financement du système de retraite français  sous le signe de la baisse des pensions</vt:lpstr>
      <vt:lpstr>2. Le financement du système de retraite français  sous le signe de la baisse des pensions</vt:lpstr>
      <vt:lpstr>3. Le projet de Macron</vt:lpstr>
      <vt:lpstr>3. Le projet de Macron</vt:lpstr>
      <vt:lpstr>3. Le projet de Macron</vt:lpstr>
      <vt:lpstr>3. Le projet de Macron</vt:lpstr>
      <vt:lpstr>3. Le projet de Macron</vt:lpstr>
      <vt:lpstr>3. Le projet de Macron</vt:lpstr>
      <vt:lpstr>3. Le projet de Macron</vt:lpstr>
      <vt:lpstr>3. Le projet de Macron</vt:lpstr>
      <vt:lpstr>3. Le projet de Macron</vt:lpstr>
      <vt:lpstr>3. Le projet de Macron</vt:lpstr>
      <vt:lpstr>3. Le projet de Macron</vt:lpstr>
      <vt:lpstr>3. Le projet de Macron</vt:lpstr>
      <vt:lpstr>3. Le projet de Macron</vt:lpstr>
      <vt:lpstr>3. Le projet de Macron</vt:lpstr>
      <vt:lpstr>3. Le projet de Macron</vt:lpstr>
      <vt:lpstr>Face au projet de Macron : pistes alternatives</vt:lpstr>
      <vt:lpstr>Conclusion</vt:lpstr>
      <vt:lpstr>Bibliographie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Une nième contre-réforme  des retraites</dc:title>
  <dc:creator>admin</dc:creator>
  <cp:lastModifiedBy>admin</cp:lastModifiedBy>
  <cp:revision>35</cp:revision>
  <dcterms:created xsi:type="dcterms:W3CDTF">2018-08-28T04:35:12Z</dcterms:created>
  <dcterms:modified xsi:type="dcterms:W3CDTF">2018-09-01T17:22:07Z</dcterms:modified>
</cp:coreProperties>
</file>